
<file path=[Content_Types].xml><?xml version="1.0" encoding="utf-8"?>
<Types xmlns="http://schemas.openxmlformats.org/package/2006/content-types">
  <Default Extension="jpe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26"/>
  </p:notesMasterIdLst>
  <p:sldIdLst>
    <p:sldId id="540" r:id="rId2"/>
    <p:sldId id="617" r:id="rId3"/>
    <p:sldId id="542" r:id="rId4"/>
    <p:sldId id="629" r:id="rId5"/>
    <p:sldId id="607" r:id="rId6"/>
    <p:sldId id="613" r:id="rId7"/>
    <p:sldId id="546" r:id="rId8"/>
    <p:sldId id="616" r:id="rId9"/>
    <p:sldId id="648" r:id="rId10"/>
    <p:sldId id="649" r:id="rId11"/>
    <p:sldId id="585" r:id="rId12"/>
    <p:sldId id="665" r:id="rId13"/>
    <p:sldId id="650" r:id="rId14"/>
    <p:sldId id="651" r:id="rId15"/>
    <p:sldId id="652" r:id="rId16"/>
    <p:sldId id="670" r:id="rId17"/>
    <p:sldId id="602" r:id="rId18"/>
    <p:sldId id="661" r:id="rId19"/>
    <p:sldId id="655" r:id="rId20"/>
    <p:sldId id="672" r:id="rId21"/>
    <p:sldId id="640" r:id="rId22"/>
    <p:sldId id="662" r:id="rId23"/>
    <p:sldId id="604" r:id="rId24"/>
    <p:sldId id="669" r:id="rId25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54585E-A14E-B6A7-0CB4-3783841E8C34}" name="Victoria" initials="V" userId="S::victoria@hifico.shop::ee133b07-3275-4b24-a0a1-3f68c9853a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5"/>
    <p:restoredTop sz="96277"/>
  </p:normalViewPr>
  <p:slideViewPr>
    <p:cSldViewPr snapToGrid="0" snapToObjects="1">
      <p:cViewPr varScale="1">
        <p:scale>
          <a:sx n="87" d="100"/>
          <a:sy n="87" d="100"/>
        </p:scale>
        <p:origin x="448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34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46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57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96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1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0F4F7"/>
            </a:gs>
            <a:gs pos="34000">
              <a:srgbClr val="FEFDFA"/>
            </a:gs>
            <a:gs pos="100000">
              <a:srgbClr val="F7F4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Brand Glow TL"/>
          <p:cNvSpPr/>
          <p:nvPr/>
        </p:nvSpPr>
        <p:spPr>
          <a:xfrm>
            <a:off x="-4749800" y="-3086100"/>
            <a:ext cx="21209000" cy="6985000"/>
          </a:xfrm>
          <a:prstGeom prst="ellipse">
            <a:avLst/>
          </a:prstGeom>
          <a:gradFill>
            <a:gsLst>
              <a:gs pos="0">
                <a:srgbClr val="3B88B5">
                  <a:alpha val="7500"/>
                </a:srgbClr>
              </a:gs>
              <a:gs pos="70000">
                <a:srgbClr val="3B88B5">
                  <a:alpha val="0"/>
                </a:srgbClr>
              </a:gs>
              <a:gs pos="100000">
                <a:srgbClr val="3B88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01" name="Brand Glow BR"/>
          <p:cNvSpPr/>
          <p:nvPr/>
        </p:nvSpPr>
        <p:spPr>
          <a:xfrm>
            <a:off x="-736600" y="4737100"/>
            <a:ext cx="27076400" cy="10693400"/>
          </a:xfrm>
          <a:prstGeom prst="ellipse">
            <a:avLst/>
          </a:prstGeom>
          <a:gradFill>
            <a:gsLst>
              <a:gs pos="0">
                <a:srgbClr val="3B88B5">
                  <a:alpha val="6000"/>
                </a:srgbClr>
              </a:gs>
              <a:gs pos="70000">
                <a:srgbClr val="3B88B5">
                  <a:alpha val="0"/>
                </a:srgbClr>
              </a:gs>
              <a:gs pos="100000">
                <a:srgbClr val="3B88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lrbx.org/ai-oer-institute-202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org&amp;utm_campaign=parser&amp;utm_content=thumbnail"/><Relationship Id="rId4" Type="http://schemas.openxmlformats.org/officeDocument/2006/relationships/hyperlink" Target="https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lrbx.org/ai-oer-institute-202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org&amp;utm_campaign=parser&amp;utm_content=thumbnail"/><Relationship Id="rId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52500"/>
            <a:ext cx="2970833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3000" y="2420020"/>
            <a:ext cx="159258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44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+ OER INSTITUTE 2026 · SATURDAY, AUGUST 8, 2026</a:t>
            </a:r>
            <a:endParaRPr lang="en-US" sz="1800" dirty="0"/>
          </a:p>
        </p:txBody>
      </p:sp>
      <p:sp>
        <p:nvSpPr>
          <p:cNvPr id="4" name="Text 1"/>
          <p:cNvSpPr>
            <a:spLocks noGrp="1"/>
          </p:cNvSpPr>
          <p:nvPr>
            <p:ph type="title" idx="4294967295"/>
          </p:nvPr>
        </p:nvSpPr>
        <p:spPr>
          <a:xfrm>
            <a:off x="1143000" y="3058195"/>
            <a:ext cx="14912340" cy="28772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314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00" b="1" i="0" u="none" strike="noStrike" kern="0" cap="none" spc="-69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Beyond the Disclosure Statement: Attributing Human-AI Contribution in Shared Work</a:t>
            </a:r>
            <a:endParaRPr kumimoji="0" lang="en-US" sz="6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1143000" y="6240289"/>
            <a:ext cx="15925800" cy="603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304"/>
              </a:lnSpc>
              <a:buNone/>
            </a:pPr>
            <a:r>
              <a:rPr lang="en-US" sz="33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Victoria Brame &amp; Chris Macek · Co-Founders, Clear Box</a:t>
            </a:r>
            <a:endParaRPr lang="en-US" sz="33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7353300"/>
            <a:ext cx="14628876" cy="12700"/>
          </a:xfrm>
          <a:prstGeom prst="rect">
            <a:avLst/>
          </a:prstGeom>
          <a:solidFill>
            <a:srgbClr val="141617">
              <a:alpha val="15000"/>
              <a:alpha val="4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43000" y="7657782"/>
            <a:ext cx="119126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 CHAT:</a:t>
            </a:r>
            <a:endParaRPr lang="en-US" sz="2800"/>
          </a:p>
        </p:txBody>
      </p:sp>
      <p:sp>
        <p:nvSpPr>
          <p:cNvPr id="8" name="Text 5"/>
          <p:cNvSpPr/>
          <p:nvPr/>
        </p:nvSpPr>
        <p:spPr>
          <a:xfrm>
            <a:off x="1142999" y="8241982"/>
            <a:ext cx="14628923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80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Describe a piece of work you collaborated on or contributed to this week, with people or AI.</a:t>
            </a:r>
            <a:endParaRPr lang="en-US" sz="2800"/>
          </a:p>
        </p:txBody>
      </p:sp>
      <p:sp>
        <p:nvSpPr>
          <p:cNvPr id="70" name="Hairline Botto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9042400"/>
            <a:ext cx="14628876" cy="12700"/>
          </a:xfrm>
          <a:prstGeom prst="rect">
            <a:avLst/>
          </a:prstGeom>
          <a:solidFill>
            <a:srgbClr val="141617">
              <a:alpha val="15000"/>
              <a:alpha val="4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CC Attribution">
            <a:extLst>
              <a:ext uri="{FF2B5EF4-FFF2-40B4-BE49-F238E27FC236}">
                <a16:creationId xmlns:a16="http://schemas.microsoft.com/office/drawing/2014/main" id="{07F3311A-5D76-54D4-47A0-089E7EC0F77B}"/>
              </a:ext>
            </a:extLst>
          </p:cNvPr>
          <p:cNvSpPr txBox="1"/>
          <p:nvPr/>
        </p:nvSpPr>
        <p:spPr>
          <a:xfrm>
            <a:off x="3706923" y="9359162"/>
            <a:ext cx="12065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 algn="r">
              <a:buNone/>
            </a:pPr>
            <a:r>
              <a:rPr lang="en-US" sz="1500" i="1" u="sng">
                <a:solidFill>
                  <a:srgbClr val="2C6A90"/>
                </a:solidFill>
                <a:latin typeface="Atkinson Hyperlegible Next" pitchFamily="34" charset="0"/>
                <a:hlinkClick r:id="rId3"/>
              </a:rPr>
              <a:t>Beyond the Disclosure Statement: Attributing Human-AI Contribution in Shared Work</a:t>
            </a:r>
            <a:r>
              <a:rPr lang="en-US" sz="1500" i="1">
                <a:solidFill>
                  <a:srgbClr val="2C6A90"/>
                </a:solidFill>
                <a:latin typeface="Atkinson Hyperlegible Next" pitchFamily="34" charset="0"/>
              </a:rPr>
              <a:t> </a:t>
            </a:r>
            <a:r>
              <a:rPr lang="en-US" sz="1500">
                <a:solidFill>
                  <a:srgbClr val="4A5560"/>
                </a:solidFill>
                <a:latin typeface="Atkinson Hyperlegible Next" pitchFamily="34" charset="0"/>
              </a:rPr>
              <a:t>© 2026 by Clear Box </a:t>
            </a:r>
            <a:r>
              <a:rPr lang="en-US" sz="1500" dirty="0">
                <a:solidFill>
                  <a:srgbClr val="4A5560"/>
                </a:solidFill>
                <a:latin typeface="Atkinson Hyperlegible Next" pitchFamily="34" charset="0"/>
              </a:rPr>
              <a:t>is licensed under </a:t>
            </a:r>
            <a:r>
              <a:rPr lang="en-US" sz="1500" u="sng" dirty="0">
                <a:solidFill>
                  <a:srgbClr val="2C6A90"/>
                </a:solidFill>
                <a:latin typeface="Atkinson Hyperlegible Next" pitchFamily="34" charset="0"/>
                <a:hlinkClick r:id="rId4"/>
              </a:rPr>
              <a:t>CC BY 4.0</a:t>
            </a:r>
            <a:endParaRPr lang="en-US" sz="1500" dirty="0"/>
          </a:p>
        </p:txBody>
      </p:sp>
      <p:pic>
        <p:nvPicPr>
          <p:cNvPr id="10" name="Picture 9" descr="CC BY icon">
            <a:extLst>
              <a:ext uri="{FF2B5EF4-FFF2-40B4-BE49-F238E27FC236}">
                <a16:creationId xmlns:a16="http://schemas.microsoft.com/office/drawing/2014/main" id="{FA6757E5-47B7-7809-7B2B-FFDA5D288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340" y="9277350"/>
            <a:ext cx="1614714" cy="56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9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1DA0531D-581E-656F-D1CE-910B474DEE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900" y="1034736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About Us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8" name="Group 17" descr="Headshot of Victoria Brame">
            <a:extLst>
              <a:ext uri="{FF2B5EF4-FFF2-40B4-BE49-F238E27FC236}">
                <a16:creationId xmlns:a16="http://schemas.microsoft.com/office/drawing/2014/main" id="{8EACB9AE-E719-F7EC-EDEF-8E57F75F4737}"/>
              </a:ext>
            </a:extLst>
          </p:cNvPr>
          <p:cNvGrpSpPr/>
          <p:nvPr/>
        </p:nvGrpSpPr>
        <p:grpSpPr>
          <a:xfrm>
            <a:off x="1149534" y="2838450"/>
            <a:ext cx="5837939" cy="5660287"/>
            <a:chOff x="843331" y="2838450"/>
            <a:chExt cx="5837939" cy="5660287"/>
          </a:xfrm>
        </p:grpSpPr>
        <p:sp>
          <p:nvSpPr>
            <p:cNvPr id="2" name="Text 0">
              <a:extLst>
                <a:ext uri="{FF2B5EF4-FFF2-40B4-BE49-F238E27FC236}">
                  <a16:creationId xmlns:a16="http://schemas.microsoft.com/office/drawing/2014/main" id="{6BE70F81-CEEC-1DB2-58DF-13039096D54C}"/>
                </a:ext>
              </a:extLst>
            </p:cNvPr>
            <p:cNvSpPr/>
            <p:nvPr/>
          </p:nvSpPr>
          <p:spPr>
            <a:xfrm>
              <a:off x="843331" y="7565287"/>
              <a:ext cx="5837939" cy="9334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4800" b="1" kern="0" spc="-54">
                  <a:solidFill>
                    <a:srgbClr val="141617"/>
                  </a:solidFill>
                  <a:latin typeface="Atkinson Hyperlegible Next SmBd" pitchFamily="2" charset="77"/>
                  <a:ea typeface="Atkinson Hyperlegible Next" pitchFamily="34" charset="-122"/>
                  <a:cs typeface="Atkinson Hyperlegible Next" pitchFamily="34" charset="-120"/>
                </a:rPr>
                <a:t>Victoria Brame</a:t>
              </a:r>
              <a:endParaRPr lang="en-US" sz="4800" b="1" dirty="0">
                <a:latin typeface="Atkinson Hyperlegible Next SmBd" pitchFamily="2" charset="77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E0BB6B-95D7-9744-A5C5-1712AAB31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5351" y="2838450"/>
              <a:ext cx="4533900" cy="4533900"/>
            </a:xfrm>
            <a:prstGeom prst="roundRect">
              <a:avLst/>
            </a:prstGeom>
          </p:spPr>
        </p:pic>
      </p:grpSp>
      <p:grpSp>
        <p:nvGrpSpPr>
          <p:cNvPr id="19" name="Group 18" descr="Headshot of Chris Macek">
            <a:extLst>
              <a:ext uri="{FF2B5EF4-FFF2-40B4-BE49-F238E27FC236}">
                <a16:creationId xmlns:a16="http://schemas.microsoft.com/office/drawing/2014/main" id="{46315496-F6CB-51A9-50B5-5D278E750168}"/>
              </a:ext>
            </a:extLst>
          </p:cNvPr>
          <p:cNvGrpSpPr/>
          <p:nvPr/>
        </p:nvGrpSpPr>
        <p:grpSpPr>
          <a:xfrm>
            <a:off x="11300527" y="2838450"/>
            <a:ext cx="5837939" cy="5660287"/>
            <a:chOff x="11300527" y="2838450"/>
            <a:chExt cx="5837939" cy="5660287"/>
          </a:xfrm>
        </p:grpSpPr>
        <p:sp>
          <p:nvSpPr>
            <p:cNvPr id="5" name="Text 0">
              <a:extLst>
                <a:ext uri="{FF2B5EF4-FFF2-40B4-BE49-F238E27FC236}">
                  <a16:creationId xmlns:a16="http://schemas.microsoft.com/office/drawing/2014/main" id="{A501A99E-2B94-EA2A-DF90-313B4DDF1299}"/>
                </a:ext>
              </a:extLst>
            </p:cNvPr>
            <p:cNvSpPr/>
            <p:nvPr/>
          </p:nvSpPr>
          <p:spPr>
            <a:xfrm>
              <a:off x="11300527" y="7565287"/>
              <a:ext cx="5837939" cy="9334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4800" b="1" kern="0" spc="-54">
                  <a:solidFill>
                    <a:srgbClr val="141617"/>
                  </a:solidFill>
                  <a:latin typeface="Atkinson Hyperlegible Next SmBd" pitchFamily="2" charset="77"/>
                  <a:ea typeface="Atkinson Hyperlegible Next" pitchFamily="34" charset="-122"/>
                  <a:cs typeface="Atkinson Hyperlegible Next" pitchFamily="34" charset="-120"/>
                </a:rPr>
                <a:t>Chris Macek</a:t>
              </a:r>
              <a:endParaRPr lang="en-US" sz="4800" b="1" dirty="0">
                <a:latin typeface="Atkinson Hyperlegible Next SmBd" pitchFamily="2" charset="77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0E7D2E1-C664-2E63-03B8-1F8545A30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52547" y="2838450"/>
              <a:ext cx="4533900" cy="4533900"/>
            </a:xfrm>
            <a:prstGeom prst="roundRect">
              <a:avLst/>
            </a:prstGeom>
          </p:spPr>
        </p:pic>
      </p:grpSp>
      <p:pic>
        <p:nvPicPr>
          <p:cNvPr id="10" name="Picture 9" descr="Clear Box logo">
            <a:extLst>
              <a:ext uri="{FF2B5EF4-FFF2-40B4-BE49-F238E27FC236}">
                <a16:creationId xmlns:a16="http://schemas.microsoft.com/office/drawing/2014/main" id="{66B846F6-A589-56A5-8551-9A4CC4165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508" y="3449008"/>
            <a:ext cx="3388983" cy="3388983"/>
          </a:xfrm>
          <a:prstGeom prst="rect">
            <a:avLst/>
          </a:prstGeom>
        </p:spPr>
      </p:pic>
      <p:pic>
        <p:nvPicPr>
          <p:cNvPr id="17" name="Image 0" descr="Clear Box logo">
            <a:extLst>
              <a:ext uri="{FF2B5EF4-FFF2-40B4-BE49-F238E27FC236}">
                <a16:creationId xmlns:a16="http://schemas.microsoft.com/office/drawing/2014/main" id="{93FE6B19-EA5A-4217-EC5F-27EAD1AE0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37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571625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Lessons Learned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43000" y="2533650"/>
            <a:ext cx="327720" cy="54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2632"/>
              </a:lnSpc>
              <a:buNone/>
            </a:pPr>
            <a:r>
              <a:rPr lang="en-US" sz="33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51720" y="2533650"/>
            <a:ext cx="13624270" cy="603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3304"/>
              </a:lnSpc>
              <a:buNone/>
            </a:pPr>
            <a:r>
              <a:rPr lang="en-US" sz="3300" b="1" dirty="0">
                <a:solidFill>
                  <a:srgbClr val="141617"/>
                </a:solidFill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Creatives will </a:t>
            </a:r>
            <a:r>
              <a:rPr lang="en-US" sz="3300" b="1">
                <a:solidFill>
                  <a:srgbClr val="141617"/>
                </a:solidFill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always find use of a </a:t>
            </a:r>
            <a:r>
              <a:rPr lang="en-US" sz="3300" b="1" dirty="0">
                <a:solidFill>
                  <a:srgbClr val="141617"/>
                </a:solidFill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new technology if it helps their </a:t>
            </a:r>
            <a:r>
              <a:rPr lang="en-US" sz="3300" b="1">
                <a:solidFill>
                  <a:srgbClr val="141617"/>
                </a:solidFill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craft.</a:t>
            </a:r>
            <a:endParaRPr lang="en-US" sz="3300" b="1" dirty="0">
              <a:latin typeface="Atkinson Hyperlegible Next SmBd" pitchFamily="2" charset="77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43000" y="3594720"/>
            <a:ext cx="327720" cy="54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2632"/>
              </a:lnSpc>
              <a:buNone/>
            </a:pPr>
            <a:r>
              <a:rPr lang="en-US" sz="33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51720" y="3594720"/>
            <a:ext cx="13495606" cy="116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304"/>
              </a:lnSpc>
              <a:buNone/>
            </a:pPr>
            <a:r>
              <a:rPr lang="en-US" sz="3300" b="1" dirty="0">
                <a:solidFill>
                  <a:srgbClr val="141617"/>
                </a:solidFill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Four layers of contribution are present in every creative, shareable work. Any field. Human or AI.</a:t>
            </a:r>
            <a:endParaRPr lang="en-US" sz="3300" b="1" dirty="0">
              <a:latin typeface="Atkinson Hyperlegible Next SmBd" pitchFamily="2" charset="77"/>
            </a:endParaRP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310" name="DARP Ramp" descr="DARP: Devise, Author, Prepare, Review"/>
          <p:cNvGrpSpPr/>
          <p:nvPr/>
        </p:nvGrpSpPr>
        <p:grpSpPr>
          <a:xfrm>
            <a:off x="2984500" y="5143500"/>
            <a:ext cx="12319000" cy="3162300"/>
            <a:chOff x="2984500" y="5143500"/>
            <a:chExt cx="12319000" cy="3162300"/>
          </a:xfrm>
        </p:grpSpPr>
        <p:sp>
          <p:nvSpPr>
            <p:cNvPr id="300" name="DARP Letter D"/>
            <p:cNvSpPr/>
            <p:nvPr/>
          </p:nvSpPr>
          <p:spPr>
            <a:xfrm>
              <a:off x="2984500" y="5143500"/>
              <a:ext cx="2794000" cy="254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b" anchorCtr="1"/>
            <a:lstStyle/>
            <a:p>
              <a:pPr algn="ctr">
                <a:buNone/>
              </a:pPr>
              <a:r>
                <a:rPr lang="en-US" sz="15000" b="1" spc="-300" dirty="0">
                  <a:solidFill>
                    <a:srgbClr val="2C6A90"/>
                  </a:solidFill>
                  <a:latin typeface="Arial"/>
                </a:rPr>
                <a:t>D</a:t>
              </a:r>
            </a:p>
          </p:txBody>
        </p:sp>
        <p:sp>
          <p:nvSpPr>
            <p:cNvPr id="301" name="DARP Caption Devise"/>
            <p:cNvSpPr/>
            <p:nvPr/>
          </p:nvSpPr>
          <p:spPr>
            <a:xfrm>
              <a:off x="2984500" y="7848600"/>
              <a:ext cx="2794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1"/>
            <a:lstStyle/>
            <a:p>
              <a:pPr algn="ctr">
                <a:buNone/>
              </a:pPr>
              <a:r>
                <a:rPr lang="en-US" sz="2000" spc="50" dirty="0">
                  <a:solidFill>
                    <a:srgbClr val="4A5560"/>
                  </a:solidFill>
                  <a:latin typeface="IBM Plex Mono"/>
                </a:rPr>
                <a:t>Devise</a:t>
              </a:r>
            </a:p>
          </p:txBody>
        </p:sp>
        <p:sp>
          <p:nvSpPr>
            <p:cNvPr id="302" name="DARP Letter A"/>
            <p:cNvSpPr/>
            <p:nvPr/>
          </p:nvSpPr>
          <p:spPr>
            <a:xfrm>
              <a:off x="6159500" y="5143500"/>
              <a:ext cx="2794000" cy="254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b" anchorCtr="1"/>
            <a:lstStyle/>
            <a:p>
              <a:pPr algn="ctr">
                <a:buNone/>
              </a:pPr>
              <a:r>
                <a:rPr lang="en-US" sz="15000" b="1" spc="-300" dirty="0">
                  <a:solidFill>
                    <a:srgbClr val="2C6A90"/>
                  </a:solidFill>
                  <a:latin typeface="Arial"/>
                </a:rPr>
                <a:t>A</a:t>
              </a:r>
            </a:p>
          </p:txBody>
        </p:sp>
        <p:sp>
          <p:nvSpPr>
            <p:cNvPr id="303" name="DARP Caption Author"/>
            <p:cNvSpPr/>
            <p:nvPr/>
          </p:nvSpPr>
          <p:spPr>
            <a:xfrm>
              <a:off x="6159500" y="7848600"/>
              <a:ext cx="2794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1"/>
            <a:lstStyle/>
            <a:p>
              <a:pPr algn="ctr">
                <a:buNone/>
              </a:pPr>
              <a:r>
                <a:rPr lang="en-US" sz="2000" spc="50" dirty="0">
                  <a:solidFill>
                    <a:srgbClr val="4A5560"/>
                  </a:solidFill>
                  <a:latin typeface="IBM Plex Mono"/>
                </a:rPr>
                <a:t>Author</a:t>
              </a:r>
            </a:p>
          </p:txBody>
        </p:sp>
        <p:sp>
          <p:nvSpPr>
            <p:cNvPr id="304" name="DARP Letter R"/>
            <p:cNvSpPr/>
            <p:nvPr/>
          </p:nvSpPr>
          <p:spPr>
            <a:xfrm>
              <a:off x="9334500" y="5143500"/>
              <a:ext cx="2794000" cy="254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b" anchorCtr="1"/>
            <a:lstStyle/>
            <a:p>
              <a:pPr algn="ctr">
                <a:buNone/>
              </a:pPr>
              <a:r>
                <a:rPr lang="en-US" sz="15000" b="1" spc="-300" dirty="0">
                  <a:solidFill>
                    <a:srgbClr val="2C6A90"/>
                  </a:solidFill>
                  <a:latin typeface="Arial"/>
                </a:rPr>
                <a:t>R</a:t>
              </a:r>
            </a:p>
          </p:txBody>
        </p:sp>
        <p:sp>
          <p:nvSpPr>
            <p:cNvPr id="305" name="DARP Caption Review"/>
            <p:cNvSpPr/>
            <p:nvPr/>
          </p:nvSpPr>
          <p:spPr>
            <a:xfrm>
              <a:off x="9334500" y="7848600"/>
              <a:ext cx="2794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1"/>
            <a:lstStyle/>
            <a:p>
              <a:pPr algn="ctr">
                <a:buNone/>
              </a:pPr>
              <a:r>
                <a:rPr lang="en-US" sz="2000" spc="50" dirty="0">
                  <a:solidFill>
                    <a:srgbClr val="4A5560"/>
                  </a:solidFill>
                  <a:latin typeface="IBM Plex Mono"/>
                </a:rPr>
                <a:t>Review</a:t>
              </a:r>
            </a:p>
          </p:txBody>
        </p:sp>
        <p:sp>
          <p:nvSpPr>
            <p:cNvPr id="306" name="DARP Letter P"/>
            <p:cNvSpPr/>
            <p:nvPr/>
          </p:nvSpPr>
          <p:spPr>
            <a:xfrm>
              <a:off x="12509500" y="5143500"/>
              <a:ext cx="2794000" cy="2540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b" anchorCtr="1"/>
            <a:lstStyle/>
            <a:p>
              <a:pPr algn="ctr">
                <a:buNone/>
              </a:pPr>
              <a:r>
                <a:rPr lang="en-US" sz="15000" b="1" spc="-300" dirty="0">
                  <a:solidFill>
                    <a:srgbClr val="2C6A90"/>
                  </a:solidFill>
                  <a:latin typeface="Arial"/>
                </a:rPr>
                <a:t>P</a:t>
              </a:r>
            </a:p>
          </p:txBody>
        </p:sp>
        <p:sp>
          <p:nvSpPr>
            <p:cNvPr id="307" name="DARP Caption Prepare"/>
            <p:cNvSpPr/>
            <p:nvPr/>
          </p:nvSpPr>
          <p:spPr>
            <a:xfrm>
              <a:off x="12509500" y="7848600"/>
              <a:ext cx="2794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1"/>
            <a:lstStyle/>
            <a:p>
              <a:pPr algn="ctr">
                <a:buNone/>
              </a:pPr>
              <a:r>
                <a:rPr lang="en-US" sz="2000" spc="50" dirty="0">
                  <a:solidFill>
                    <a:srgbClr val="4A5560"/>
                  </a:solidFill>
                  <a:latin typeface="IBM Plex Mono"/>
                </a:rPr>
                <a:t>Prepare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237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10" name="Group 9" descr="The DARP Taxonomy: The Layers of Contribution, The Acts of Contribution, and The Trade Words for Contribution">
            <a:extLst>
              <a:ext uri="{FF2B5EF4-FFF2-40B4-BE49-F238E27FC236}">
                <a16:creationId xmlns:a16="http://schemas.microsoft.com/office/drawing/2014/main" id="{89D30CBD-5287-CB42-661D-7A287BADDDDA}"/>
              </a:ext>
            </a:extLst>
          </p:cNvPr>
          <p:cNvGrpSpPr/>
          <p:nvPr/>
        </p:nvGrpSpPr>
        <p:grpSpPr>
          <a:xfrm>
            <a:off x="972880" y="2774838"/>
            <a:ext cx="8532628" cy="4180810"/>
            <a:chOff x="1143000" y="3810000"/>
            <a:chExt cx="8293100" cy="3943350"/>
          </a:xfrm>
        </p:grpSpPr>
        <p:sp>
          <p:nvSpPr>
            <p:cNvPr id="3" name="Shape 1"/>
            <p:cNvSpPr/>
            <p:nvPr/>
          </p:nvSpPr>
          <p:spPr>
            <a:xfrm>
              <a:off x="2619375" y="3810000"/>
              <a:ext cx="5334000" cy="1238250"/>
            </a:xfrm>
            <a:prstGeom prst="rect">
              <a:avLst/>
            </a:prstGeom>
            <a:solidFill>
              <a:srgbClr val="3B88B5">
                <a:alpha val="85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 2"/>
            <p:cNvSpPr/>
            <p:nvPr/>
          </p:nvSpPr>
          <p:spPr>
            <a:xfrm>
              <a:off x="2616200" y="4219575"/>
              <a:ext cx="5334000" cy="457200"/>
            </a:xfrm>
            <a:prstGeom prst="rect">
              <a:avLst/>
            </a:prstGeom>
            <a:noFill/>
            <a:ln/>
          </p:spPr>
          <p:txBody>
            <a:bodyPr wrap="square" rtlCol="0">
              <a:no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EFDFA"/>
                  </a:solidFill>
                  <a:latin typeface="Atkinson Hyperlegible Next" pitchFamily="34" charset="0"/>
                  <a:ea typeface="Atkinson Hyperlegible Next" pitchFamily="34" charset="-122"/>
                  <a:cs typeface="Atkinson Hyperlegible Next" pitchFamily="34" charset="-120"/>
                </a:rPr>
                <a:t>The Layers of Contribution</a:t>
              </a:r>
              <a:endParaRPr lang="en-US" sz="2200" dirty="0"/>
            </a:p>
          </p:txBody>
        </p:sp>
        <p:sp>
          <p:nvSpPr>
            <p:cNvPr id="5" name="Shape 3"/>
            <p:cNvSpPr/>
            <p:nvPr/>
          </p:nvSpPr>
          <p:spPr>
            <a:xfrm>
              <a:off x="1881187" y="5162550"/>
              <a:ext cx="6810375" cy="1238250"/>
            </a:xfrm>
            <a:prstGeom prst="rect">
              <a:avLst/>
            </a:prstGeom>
            <a:solidFill>
              <a:srgbClr val="2C6A90">
                <a:alpha val="93000"/>
              </a:srgbClr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 4"/>
            <p:cNvSpPr/>
            <p:nvPr/>
          </p:nvSpPr>
          <p:spPr>
            <a:xfrm>
              <a:off x="1879600" y="5572125"/>
              <a:ext cx="6807200" cy="457200"/>
            </a:xfrm>
            <a:prstGeom prst="rect">
              <a:avLst/>
            </a:prstGeom>
            <a:noFill/>
            <a:ln/>
          </p:spPr>
          <p:txBody>
            <a:bodyPr wrap="square" rtlCol="0">
              <a:no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EFDFA"/>
                  </a:solidFill>
                  <a:latin typeface="Atkinson Hyperlegible Next" pitchFamily="34" charset="0"/>
                  <a:ea typeface="Atkinson Hyperlegible Next" pitchFamily="34" charset="-122"/>
                  <a:cs typeface="Atkinson Hyperlegible Next" pitchFamily="34" charset="-120"/>
                </a:rPr>
                <a:t>The Acts of Contribution</a:t>
              </a:r>
              <a:endParaRPr lang="en-US" sz="220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1143000" y="6515100"/>
              <a:ext cx="8286750" cy="1238250"/>
            </a:xfrm>
            <a:prstGeom prst="rect">
              <a:avLst/>
            </a:prstGeom>
            <a:solidFill>
              <a:srgbClr val="1E344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6"/>
            <p:cNvSpPr/>
            <p:nvPr/>
          </p:nvSpPr>
          <p:spPr>
            <a:xfrm>
              <a:off x="1143000" y="6924675"/>
              <a:ext cx="8293100" cy="457200"/>
            </a:xfrm>
            <a:prstGeom prst="rect">
              <a:avLst/>
            </a:prstGeom>
            <a:noFill/>
            <a:ln/>
          </p:spPr>
          <p:txBody>
            <a:bodyPr wrap="square" rtlCol="0">
              <a:no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EFDFA"/>
                  </a:solidFill>
                  <a:latin typeface="Atkinson Hyperlegible Next" pitchFamily="34" charset="0"/>
                  <a:ea typeface="Atkinson Hyperlegible Next" pitchFamily="34" charset="-122"/>
                  <a:cs typeface="Atkinson Hyperlegible Next" pitchFamily="34" charset="-120"/>
                </a:rPr>
                <a:t>The Trade Words for Contribution</a:t>
              </a:r>
              <a:endParaRPr lang="en-US" sz="2200" dirty="0"/>
            </a:p>
          </p:txBody>
        </p:sp>
      </p:grpSp>
      <p:sp>
        <p:nvSpPr>
          <p:cNvPr id="13" name="Text 11"/>
          <p:cNvSpPr/>
          <p:nvPr/>
        </p:nvSpPr>
        <p:spPr>
          <a:xfrm>
            <a:off x="10838118" y="2679819"/>
            <a:ext cx="6477002" cy="3926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 dirty="0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An attribution framework and taxonomy for the creative process of making and </a:t>
            </a: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sharing work…</a:t>
            </a:r>
          </a:p>
          <a:p>
            <a:pPr marL="0" indent="0" algn="l">
              <a:lnSpc>
                <a:spcPct val="115068"/>
              </a:lnSpc>
              <a:buNone/>
            </a:pPr>
            <a:endParaRPr lang="en-US" sz="3200" b="1">
              <a:latin typeface="Atkinson Hyperlegible Next SmBd" pitchFamily="2" charset="77"/>
              <a:ea typeface="Atkinson Hyperlegible Next" pitchFamily="34" charset="-122"/>
              <a:cs typeface="Atkinson Hyperlegible Next" pitchFamily="34" charset="-120"/>
            </a:endParaRPr>
          </a:p>
          <a:p>
            <a:pPr marL="457200" indent="-457200" algn="l">
              <a:lnSpc>
                <a:spcPct val="115068"/>
              </a:lnSpc>
              <a:buAutoNum type="arabicParenR"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by </a:t>
            </a:r>
            <a:r>
              <a:rPr lang="en-US" sz="3200" b="1" dirty="0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anyone, in any </a:t>
            </a: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field.</a:t>
            </a:r>
          </a:p>
          <a:p>
            <a:pPr marL="457200" indent="-457200" algn="l">
              <a:lnSpc>
                <a:spcPct val="115068"/>
              </a:lnSpc>
              <a:buAutoNum type="arabicParenR"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for human </a:t>
            </a:r>
            <a:r>
              <a:rPr lang="en-US" sz="3200" b="1" dirty="0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contributions, AI contributions, or both.</a:t>
            </a:r>
            <a:endParaRPr lang="en-US" sz="3200" b="1" dirty="0">
              <a:latin typeface="Atkinson Hyperlegible Next SmBd" pitchFamily="2" charset="77"/>
            </a:endParaRPr>
          </a:p>
        </p:txBody>
      </p:sp>
      <p:grpSp>
        <p:nvGrpSpPr>
          <p:cNvPr id="22" name="Group 21" descr="Scope Words: Sole, lead, supporting, equal">
            <a:extLst>
              <a:ext uri="{FF2B5EF4-FFF2-40B4-BE49-F238E27FC236}">
                <a16:creationId xmlns:a16="http://schemas.microsoft.com/office/drawing/2014/main" id="{AA86BC8B-C03F-9674-95E8-A2A12C64B374}"/>
              </a:ext>
            </a:extLst>
          </p:cNvPr>
          <p:cNvGrpSpPr/>
          <p:nvPr/>
        </p:nvGrpSpPr>
        <p:grpSpPr>
          <a:xfrm>
            <a:off x="5621469" y="7495217"/>
            <a:ext cx="7045062" cy="1271588"/>
            <a:chOff x="11144251" y="5995988"/>
            <a:chExt cx="6000750" cy="1271588"/>
          </a:xfrm>
        </p:grpSpPr>
        <p:sp>
          <p:nvSpPr>
            <p:cNvPr id="14" name="Shape 12"/>
            <p:cNvSpPr/>
            <p:nvPr/>
          </p:nvSpPr>
          <p:spPr>
            <a:xfrm>
              <a:off x="11144251" y="5995988"/>
              <a:ext cx="4846212" cy="9525"/>
            </a:xfrm>
            <a:prstGeom prst="rect">
              <a:avLst/>
            </a:prstGeom>
            <a:solidFill>
              <a:srgbClr val="141617">
                <a:alpha val="1500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3"/>
            <p:cNvSpPr/>
            <p:nvPr/>
          </p:nvSpPr>
          <p:spPr>
            <a:xfrm>
              <a:off x="11407925" y="6267451"/>
              <a:ext cx="5473400" cy="3333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buNone/>
              </a:pPr>
              <a:r>
                <a:rPr lang="en-US" sz="1400" b="1" spc="300">
                  <a:solidFill>
                    <a:srgbClr val="1E3449"/>
                  </a:solidFill>
                  <a:latin typeface="IBM Plex Mono"/>
                </a:rPr>
                <a:t>SCOPE WORDS</a:t>
              </a:r>
            </a:p>
          </p:txBody>
        </p:sp>
        <p:sp>
          <p:nvSpPr>
            <p:cNvPr id="16" name="Text 14"/>
            <p:cNvSpPr/>
            <p:nvPr/>
          </p:nvSpPr>
          <p:spPr>
            <a:xfrm>
              <a:off x="11407925" y="6638926"/>
              <a:ext cx="5473400" cy="6286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200">
                  <a:solidFill>
                    <a:srgbClr val="4A5560"/>
                  </a:solidFill>
                  <a:latin typeface="IBM Plex Mono" pitchFamily="34" charset="0"/>
                  <a:ea typeface="IBM Plex Mono" pitchFamily="34" charset="-122"/>
                  <a:cs typeface="IBM Plex Mono" pitchFamily="34" charset="-120"/>
                </a:rPr>
                <a:t>sole · lead · supporting · equal</a:t>
              </a:r>
              <a:endParaRPr lang="en-US" sz="2200"/>
            </a:p>
          </p:txBody>
        </p:sp>
        <p:sp>
          <p:nvSpPr>
            <p:cNvPr id="60" name="Hairline Bottom"/>
            <p:cNvSpPr/>
            <p:nvPr/>
          </p:nvSpPr>
          <p:spPr>
            <a:xfrm>
              <a:off x="11144251" y="7231063"/>
              <a:ext cx="4846212" cy="9525"/>
            </a:xfrm>
            <a:prstGeom prst="rect">
              <a:avLst/>
            </a:prstGeom>
            <a:solidFill>
              <a:srgbClr val="141617">
                <a:alpha val="15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75577502-01CB-A1E0-99EE-3134B99241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9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DARP Basics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" descr="Arrow for broad to specific">
            <a:extLst>
              <a:ext uri="{FF2B5EF4-FFF2-40B4-BE49-F238E27FC236}">
                <a16:creationId xmlns:a16="http://schemas.microsoft.com/office/drawing/2014/main" id="{6ED51188-AE3A-BDA2-B0F7-FED98C81CD1A}"/>
              </a:ext>
            </a:extLst>
          </p:cNvPr>
          <p:cNvGrpSpPr/>
          <p:nvPr/>
        </p:nvGrpSpPr>
        <p:grpSpPr>
          <a:xfrm>
            <a:off x="8989726" y="3399755"/>
            <a:ext cx="1033564" cy="2886745"/>
            <a:chOff x="9053521" y="3399755"/>
            <a:chExt cx="1033564" cy="2886745"/>
          </a:xfrm>
        </p:grpSpPr>
        <p:cxnSp>
          <p:nvCxnSpPr>
            <p:cNvPr id="320" name="Broad-to-Specific Arrow"/>
            <p:cNvCxnSpPr/>
            <p:nvPr/>
          </p:nvCxnSpPr>
          <p:spPr>
            <a:xfrm>
              <a:off x="9053521" y="3429000"/>
              <a:ext cx="1033564" cy="2857500"/>
            </a:xfrm>
            <a:prstGeom prst="line">
              <a:avLst/>
            </a:prstGeom>
            <a:ln w="25400" cap="rnd">
              <a:solidFill>
                <a:srgbClr val="4A5560"/>
              </a:solidFill>
              <a:tailEnd type="triangle" w="med" len="med"/>
            </a:ln>
          </p:spPr>
        </p:cxnSp>
        <p:sp>
          <p:nvSpPr>
            <p:cNvPr id="321" name="Broad-to-Specific Label"/>
            <p:cNvSpPr/>
            <p:nvPr/>
          </p:nvSpPr>
          <p:spPr>
            <a:xfrm rot="4206890">
              <a:off x="8463876" y="4631655"/>
              <a:ext cx="27940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 anchorCtr="1"/>
            <a:lstStyle/>
            <a:p>
              <a:pPr algn="ctr">
                <a:buNone/>
              </a:pPr>
              <a:r>
                <a:rPr lang="en-US" sz="1400" spc="150">
                  <a:solidFill>
                    <a:srgbClr val="4A5560"/>
                  </a:solidFill>
                  <a:latin typeface="IBM Plex Mono"/>
                </a:rPr>
                <a:t>BROAD TO SPECIFIC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3299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ky Sheet">
            <a:extLst>
              <a:ext uri="{FF2B5EF4-FFF2-40B4-BE49-F238E27FC236}">
                <a16:creationId xmlns:a16="http://schemas.microsoft.com/office/drawing/2014/main" id="{D71DD2E5-C081-E036-10E9-823E5E19F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3429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 DARP?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01" name="Grain 9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210594"/>
            <a:ext cx="7696200" cy="4254500"/>
          </a:xfrm>
          <a:prstGeom prst="rect">
            <a:avLst/>
          </a:prstGeom>
          <a:pattFill prst="pct5">
            <a:fgClr>
              <a:srgbClr val="9C8F79">
                <a:alpha val="30000"/>
              </a:srgbClr>
            </a:fgClr>
            <a:bgClr>
              <a:srgbClr val="FFFFFF">
                <a:alpha val="0"/>
              </a:srgbClr>
            </a:bgClr>
          </a:patt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211130"/>
            <a:ext cx="7696200" cy="4253466"/>
          </a:xfrm>
          <a:prstGeom prst="rect">
            <a:avLst/>
          </a:prstGeom>
          <a:gradFill rotWithShape="1">
            <a:gsLst>
              <a:gs pos="0">
                <a:srgbClr val="FFFFFE"/>
              </a:gs>
              <a:gs pos="50000">
                <a:srgbClr val="FCF9F2"/>
              </a:gs>
              <a:gs pos="100000">
                <a:srgbClr val="F4EFE3"/>
              </a:gs>
            </a:gsLst>
            <a:lin ang="2700000" scaled="0"/>
          </a:gra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43000" y="2348524"/>
            <a:ext cx="76962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41617"/>
                </a:solidFill>
                <a:latin typeface="Atkinson Hyperlegible Next" pitchFamily="2" charset="77"/>
                <a:ea typeface="IBM Plex Mono" pitchFamily="34" charset="-122"/>
                <a:cs typeface="IBM Plex Mono" pitchFamily="34" charset="-120"/>
              </a:rPr>
              <a:t>Practical DARP</a:t>
            </a:r>
          </a:p>
        </p:txBody>
      </p:sp>
      <p:sp>
        <p:nvSpPr>
          <p:cNvPr id="5" name="Text 3"/>
          <p:cNvSpPr/>
          <p:nvPr/>
        </p:nvSpPr>
        <p:spPr>
          <a:xfrm>
            <a:off x="1670304" y="3782660"/>
            <a:ext cx="6175312" cy="8495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r>
              <a:rPr lang="en-US" sz="250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DAP – Sara Chen</a:t>
            </a:r>
          </a:p>
          <a:p>
            <a:r>
              <a:rPr lang="en-US" sz="250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 – ChatGPT </a:t>
            </a:r>
            <a:r>
              <a:rPr lang="en-US" sz="2500" dirty="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5.5 </a:t>
            </a:r>
            <a:r>
              <a:rPr lang="en-US" sz="250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(ai)</a:t>
            </a:r>
            <a:endParaRPr lang="en-US" sz="2500"/>
          </a:p>
        </p:txBody>
      </p:sp>
      <p:sp>
        <p:nvSpPr>
          <p:cNvPr id="902" name="Grain 9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48800" y="2210594"/>
            <a:ext cx="7696200" cy="4254500"/>
          </a:xfrm>
          <a:prstGeom prst="rect">
            <a:avLst/>
          </a:prstGeom>
          <a:pattFill prst="pct5">
            <a:fgClr>
              <a:srgbClr val="9C8F79">
                <a:alpha val="30000"/>
              </a:srgbClr>
            </a:fgClr>
            <a:bgClr>
              <a:srgbClr val="FFFFFF">
                <a:alpha val="0"/>
              </a:srgbClr>
            </a:bgClr>
          </a:patt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48800" y="2211130"/>
            <a:ext cx="7696200" cy="4253466"/>
          </a:xfrm>
          <a:prstGeom prst="rect">
            <a:avLst/>
          </a:prstGeom>
          <a:gradFill rotWithShape="1">
            <a:gsLst>
              <a:gs pos="0">
                <a:srgbClr val="FFFFFE"/>
              </a:gs>
              <a:gs pos="50000">
                <a:srgbClr val="FCF9F2"/>
              </a:gs>
              <a:gs pos="100000">
                <a:srgbClr val="F4EFE3"/>
              </a:gs>
            </a:gsLst>
            <a:lin ang="2700000" scaled="0"/>
          </a:gra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448800" y="2348524"/>
            <a:ext cx="76962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41617"/>
                </a:solidFill>
                <a:latin typeface="Atkinson Hyperlegible Next" pitchFamily="2" charset="77"/>
                <a:ea typeface="IBM Plex Mono" pitchFamily="34" charset="-122"/>
                <a:cs typeface="IBM Plex Mono" pitchFamily="34" charset="-120"/>
              </a:rPr>
              <a:t>Technical DARP</a:t>
            </a:r>
          </a:p>
        </p:txBody>
      </p:sp>
      <p:sp>
        <p:nvSpPr>
          <p:cNvPr id="8" name="Text 6"/>
          <p:cNvSpPr/>
          <p:nvPr/>
        </p:nvSpPr>
        <p:spPr>
          <a:xfrm>
            <a:off x="9829800" y="2876368"/>
            <a:ext cx="6934200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200" i="1">
                <a:solidFill>
                  <a:srgbClr val="2C6A90"/>
                </a:solidFill>
                <a:latin typeface="Atkinson Hyperlegible Next" pitchFamily="2" charset="77"/>
                <a:ea typeface="IBM Plex Mono" pitchFamily="34" charset="-122"/>
                <a:cs typeface="IBM Plex Mono" pitchFamily="34" charset="-120"/>
              </a:rPr>
              <a:t>Provenance down to the character</a:t>
            </a:r>
            <a:endParaRPr lang="en-US" sz="2200" i="1" dirty="0">
              <a:solidFill>
                <a:srgbClr val="2C6A90"/>
              </a:solidFill>
              <a:latin typeface="Atkinson Hyperlegible Next" pitchFamily="2" charset="77"/>
              <a:ea typeface="IBM Plex Mono" pitchFamily="34" charset="-122"/>
              <a:cs typeface="IBM Plex Mono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654459" y="3126122"/>
            <a:ext cx="7327407" cy="34002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r>
              <a:rPr lang="en-US" sz="2250" i="1">
                <a:solidFill>
                  <a:schemeClr val="accent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&lt;D01:A01:R01:P01&gt;</a:t>
            </a:r>
            <a:r>
              <a:rPr lang="en-US" sz="2250">
                <a:latin typeface="IBM Plex Mono Medium" panose="020B0509050203000203" pitchFamily="49" charset="77"/>
                <a:ea typeface="IBM Plex Mono" pitchFamily="34" charset="-122"/>
                <a:cs typeface="IBM Plex Mono" pitchFamily="34" charset="-120"/>
              </a:rPr>
              <a:t>The idea for this passage was one person’s while this first sentence was written by another.</a:t>
            </a:r>
            <a:r>
              <a:rPr lang="en-US" sz="2250" i="1">
                <a:solidFill>
                  <a:schemeClr val="accent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&lt;/A01&gt;&lt;A02:R02&gt;</a:t>
            </a:r>
            <a:r>
              <a:rPr lang="en-US" sz="2250">
                <a:latin typeface="IBM Plex Mono Medium" panose="020B0509050203000203" pitchFamily="49" charset="77"/>
                <a:ea typeface="IBM Plex Mono" pitchFamily="34" charset="-122"/>
                <a:cs typeface="IBM Plex Mono" pitchFamily="34" charset="-120"/>
              </a:rPr>
              <a:t>A second author wrote this one, with a second reviewer joining to check it.</a:t>
            </a:r>
            <a:r>
              <a:rPr lang="en-US" sz="2250" b="1">
                <a:latin typeface="IBM Plex Mono SemiBold" panose="020B0509050203000203" pitchFamily="49" charset="77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2250" i="1">
                <a:solidFill>
                  <a:schemeClr val="accent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&lt;/A02&gt;&lt;/R02&gt;&lt;A01:R03&gt;</a:t>
            </a:r>
            <a:r>
              <a:rPr lang="en-US" sz="2250">
                <a:latin typeface="IBM Plex Mono Medium" panose="020B0509050203000203" pitchFamily="49" charset="77"/>
                <a:ea typeface="IBM Plex Mono" pitchFamily="34" charset="-122"/>
                <a:cs typeface="IBM Plex Mono" pitchFamily="34" charset="-120"/>
              </a:rPr>
              <a:t>And the first author came back for the last sentence verified, this time, by a third.</a:t>
            </a:r>
            <a:r>
              <a:rPr lang="en-US" sz="2250" i="1">
                <a:solidFill>
                  <a:schemeClr val="accent1"/>
                </a:solidFill>
                <a:latin typeface="IBM Plex Mono" panose="020B0509050203000203" pitchFamily="49" charset="77"/>
              </a:rPr>
              <a:t>&lt;/D:/A:/R:/P&gt;</a:t>
            </a:r>
            <a:endParaRPr lang="en-US" sz="2250" i="1" dirty="0">
              <a:solidFill>
                <a:schemeClr val="accent1"/>
              </a:solidFill>
              <a:latin typeface="IBM Plex Mono" panose="020B0509050203000203" pitchFamily="49" charset="77"/>
              <a:ea typeface="IBM Plex Mono" pitchFamily="34" charset="-122"/>
              <a:cs typeface="IBM Plex Mono" pitchFamily="34" charset="-120"/>
            </a:endParaRPr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Copied Picture 14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100" y="9067800"/>
            <a:ext cx="1485900" cy="457200"/>
          </a:xfrm>
          <a:prstGeom prst="rect">
            <a:avLst/>
          </a:prstGeom>
        </p:spPr>
      </p:pic>
      <p:sp>
        <p:nvSpPr>
          <p:cNvPr id="15" name="Text 6">
            <a:extLst>
              <a:ext uri="{FF2B5EF4-FFF2-40B4-BE49-F238E27FC236}">
                <a16:creationId xmlns:a16="http://schemas.microsoft.com/office/drawing/2014/main" id="{D76A9595-29EF-FDD8-0EC7-6C2972893082}"/>
              </a:ext>
            </a:extLst>
          </p:cNvPr>
          <p:cNvSpPr/>
          <p:nvPr/>
        </p:nvSpPr>
        <p:spPr>
          <a:xfrm>
            <a:off x="1524000" y="2876368"/>
            <a:ext cx="6934200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2200" i="1">
                <a:solidFill>
                  <a:srgbClr val="2C6A90"/>
                </a:solidFill>
                <a:latin typeface="Atkinson Hyperlegible Next" pitchFamily="2" charset="77"/>
                <a:ea typeface="IBM Plex Mono" pitchFamily="34" charset="-122"/>
                <a:cs typeface="IBM Plex Mono" pitchFamily="34" charset="-120"/>
              </a:rPr>
              <a:t>Credit for the work as a whole</a:t>
            </a:r>
            <a:endParaRPr lang="en-US" sz="2200" i="1" dirty="0">
              <a:solidFill>
                <a:srgbClr val="2C6A90"/>
              </a:solidFill>
              <a:latin typeface="Atkinson Hyperlegible Next" pitchFamily="2" charset="77"/>
              <a:ea typeface="IBM Plex Mono" pitchFamily="34" charset="-122"/>
              <a:cs typeface="IBM Plex Mono" pitchFamily="34" charset="-120"/>
            </a:endParaRPr>
          </a:p>
        </p:txBody>
      </p:sp>
      <p:grpSp>
        <p:nvGrpSpPr>
          <p:cNvPr id="21" name="Group 20" descr="Clear Box products and logos (DARP, commonllama, and commonFrame)">
            <a:extLst>
              <a:ext uri="{FF2B5EF4-FFF2-40B4-BE49-F238E27FC236}">
                <a16:creationId xmlns:a16="http://schemas.microsoft.com/office/drawing/2014/main" id="{ACADC904-7D33-5017-3430-9E77476C23D0}"/>
              </a:ext>
            </a:extLst>
          </p:cNvPr>
          <p:cNvGrpSpPr/>
          <p:nvPr/>
        </p:nvGrpSpPr>
        <p:grpSpPr>
          <a:xfrm>
            <a:off x="1844675" y="6856230"/>
            <a:ext cx="14488713" cy="2754279"/>
            <a:chOff x="1844675" y="6856230"/>
            <a:chExt cx="14488713" cy="2754279"/>
          </a:xfrm>
        </p:grpSpPr>
        <p:sp>
          <p:nvSpPr>
            <p:cNvPr id="33" name="Text 0">
              <a:extLst>
                <a:ext uri="{FF2B5EF4-FFF2-40B4-BE49-F238E27FC236}">
                  <a16:creationId xmlns:a16="http://schemas.microsoft.com/office/drawing/2014/main" id="{7BD2C1D1-F807-8AE0-7B4E-F373A6F6E062}"/>
                </a:ext>
              </a:extLst>
            </p:cNvPr>
            <p:cNvSpPr/>
            <p:nvPr/>
          </p:nvSpPr>
          <p:spPr>
            <a:xfrm>
              <a:off x="1844675" y="8508181"/>
              <a:ext cx="5090713" cy="847082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800" b="1" kern="0" spc="-54">
                  <a:solidFill>
                    <a:srgbClr val="141617"/>
                  </a:solidFill>
                  <a:latin typeface="Atkinson Hyperlegible Next SmBd" pitchFamily="2" charset="77"/>
                  <a:ea typeface="Atkinson Hyperlegible Next" pitchFamily="34" charset="-122"/>
                  <a:cs typeface="Atkinson Hyperlegible Next" pitchFamily="34" charset="-120"/>
                </a:rPr>
                <a:t>DARP</a:t>
              </a:r>
            </a:p>
            <a:p>
              <a:pPr marL="0" indent="0" algn="ctr">
                <a:buNone/>
              </a:pPr>
              <a:r>
                <a:rPr lang="en-US" sz="2800" kern="0" spc="-54">
                  <a:solidFill>
                    <a:srgbClr val="141617"/>
                  </a:solidFill>
                  <a:latin typeface="Atkinson Hyperlegible Next Medi" pitchFamily="2" charset="77"/>
                  <a:ea typeface="Atkinson Hyperlegible Next" pitchFamily="34" charset="-122"/>
                  <a:cs typeface="Atkinson Hyperlegible Next" pitchFamily="34" charset="-120"/>
                </a:rPr>
                <a:t>(CC BY 4.0)</a:t>
              </a:r>
              <a:endParaRPr lang="en-US" sz="2800" dirty="0">
                <a:latin typeface="Atkinson Hyperlegible Next Medi" pitchFamily="2" charset="77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A2A6A15-4468-840F-F85E-29EAE6734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6800" y="6939329"/>
              <a:ext cx="2204462" cy="1528082"/>
            </a:xfrm>
            <a:prstGeom prst="rect">
              <a:avLst/>
            </a:prstGeom>
          </p:spPr>
        </p:pic>
        <p:sp>
          <p:nvSpPr>
            <p:cNvPr id="34" name="Text 0">
              <a:extLst>
                <a:ext uri="{FF2B5EF4-FFF2-40B4-BE49-F238E27FC236}">
                  <a16:creationId xmlns:a16="http://schemas.microsoft.com/office/drawing/2014/main" id="{4A316FEE-6B9C-3DFE-96F4-5F9A5E778DAF}"/>
                </a:ext>
              </a:extLst>
            </p:cNvPr>
            <p:cNvSpPr/>
            <p:nvPr/>
          </p:nvSpPr>
          <p:spPr>
            <a:xfrm>
              <a:off x="6543675" y="8515866"/>
              <a:ext cx="5090713" cy="847082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800" b="1" kern="0" spc="-54">
                  <a:solidFill>
                    <a:srgbClr val="141617"/>
                  </a:solidFill>
                  <a:latin typeface="Atkinson Hyperlegible Next SmBd" pitchFamily="2" charset="77"/>
                  <a:ea typeface="Atkinson Hyperlegible Next" pitchFamily="34" charset="-122"/>
                  <a:cs typeface="Atkinson Hyperlegible Next" pitchFamily="34" charset="-120"/>
                </a:rPr>
                <a:t>commonllama</a:t>
              </a:r>
            </a:p>
            <a:p>
              <a:pPr marL="0" indent="0" algn="ctr">
                <a:buNone/>
              </a:pPr>
              <a:r>
                <a:rPr lang="en-US" sz="2800" kern="0" spc="-54">
                  <a:solidFill>
                    <a:srgbClr val="141617"/>
                  </a:solidFill>
                  <a:latin typeface="Atkinson Hyperlegible Next Medi" pitchFamily="2" charset="77"/>
                  <a:ea typeface="Atkinson Hyperlegible Next" pitchFamily="34" charset="-122"/>
                  <a:cs typeface="Atkinson Hyperlegible Next" pitchFamily="34" charset="-120"/>
                </a:rPr>
                <a:t>(Apache 2.0)</a:t>
              </a:r>
              <a:endParaRPr lang="en-US" sz="2800" dirty="0">
                <a:latin typeface="Atkinson Hyperlegible Next Medi" pitchFamily="2" charset="77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CFC35A3-7221-8DAF-FDEB-C8E461CA3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94108" y="6856230"/>
              <a:ext cx="1587846" cy="1509223"/>
            </a:xfrm>
            <a:prstGeom prst="rect">
              <a:avLst/>
            </a:prstGeom>
          </p:spPr>
        </p:pic>
        <p:sp>
          <p:nvSpPr>
            <p:cNvPr id="35" name="Text 0">
              <a:extLst>
                <a:ext uri="{FF2B5EF4-FFF2-40B4-BE49-F238E27FC236}">
                  <a16:creationId xmlns:a16="http://schemas.microsoft.com/office/drawing/2014/main" id="{E1452A50-3FEC-AE32-6478-AFF96991AFDE}"/>
                </a:ext>
              </a:extLst>
            </p:cNvPr>
            <p:cNvSpPr/>
            <p:nvPr/>
          </p:nvSpPr>
          <p:spPr>
            <a:xfrm>
              <a:off x="11242675" y="8508181"/>
              <a:ext cx="5090713" cy="847082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800" b="1" kern="0" spc="-54">
                  <a:solidFill>
                    <a:srgbClr val="141617"/>
                  </a:solidFill>
                  <a:latin typeface="Atkinson Hyperlegible Next SmBd" pitchFamily="2" charset="77"/>
                  <a:ea typeface="Atkinson Hyperlegible Next" pitchFamily="34" charset="-122"/>
                  <a:cs typeface="Atkinson Hyperlegible Next" pitchFamily="34" charset="-120"/>
                </a:rPr>
                <a:t>commonFrame</a:t>
              </a:r>
            </a:p>
            <a:p>
              <a:pPr algn="ctr"/>
              <a:r>
                <a:rPr lang="en-US" sz="2800" kern="0" spc="-54">
                  <a:solidFill>
                    <a:srgbClr val="141617"/>
                  </a:solidFill>
                  <a:latin typeface="Atkinson Hyperlegible Next Medi" pitchFamily="2" charset="77"/>
                  <a:ea typeface="Atkinson Hyperlegible Next" pitchFamily="34" charset="-122"/>
                  <a:cs typeface="Atkinson Hyperlegible Next" pitchFamily="34" charset="-120"/>
                </a:rPr>
                <a:t>(AGPL 3.0†)</a:t>
              </a:r>
              <a:endParaRPr lang="en-US" sz="2800" dirty="0">
                <a:latin typeface="Atkinson Hyperlegible Next Medi" pitchFamily="2" charset="77"/>
              </a:endParaRPr>
            </a:p>
          </p:txBody>
        </p:sp>
        <p:sp>
          <p:nvSpPr>
            <p:cNvPr id="36" name="Text 0">
              <a:extLst>
                <a:ext uri="{FF2B5EF4-FFF2-40B4-BE49-F238E27FC236}">
                  <a16:creationId xmlns:a16="http://schemas.microsoft.com/office/drawing/2014/main" id="{5CA2E464-1C72-4C99-6252-8AD70FEB472C}"/>
                </a:ext>
              </a:extLst>
            </p:cNvPr>
            <p:cNvSpPr/>
            <p:nvPr/>
          </p:nvSpPr>
          <p:spPr>
            <a:xfrm>
              <a:off x="11869042" y="9321050"/>
              <a:ext cx="3837979" cy="289459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62500" lnSpcReduction="20000"/>
            </a:bodyPr>
            <a:lstStyle/>
            <a:p>
              <a:pPr algn="ctr"/>
              <a:r>
                <a:rPr lang="en-US" sz="2800" kern="0" spc="-54">
                  <a:solidFill>
                    <a:srgbClr val="141617"/>
                  </a:solidFill>
                  <a:latin typeface="Atkinson Hyperlegible Next Ligh" pitchFamily="2" charset="77"/>
                  <a:ea typeface="Atkinson Hyperlegible Next" pitchFamily="34" charset="-122"/>
                  <a:cs typeface="Atkinson Hyperlegible Next" pitchFamily="34" charset="-120"/>
                </a:rPr>
                <a:t>† with exception</a:t>
              </a:r>
              <a:endParaRPr lang="en-US" sz="2800" dirty="0">
                <a:latin typeface="Atkinson Hyperlegible Next Ligh" pitchFamily="2" charset="77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34CDF76-6BBC-B2F5-6B64-C6E8476AB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2831" y="7140234"/>
              <a:ext cx="3454400" cy="1377950"/>
            </a:xfrm>
            <a:prstGeom prst="rect">
              <a:avLst/>
            </a:prstGeom>
          </p:spPr>
        </p:pic>
      </p:grpSp>
      <p:sp>
        <p:nvSpPr>
          <p:cNvPr id="22" name="Text 3">
            <a:extLst>
              <a:ext uri="{FF2B5EF4-FFF2-40B4-BE49-F238E27FC236}">
                <a16:creationId xmlns:a16="http://schemas.microsoft.com/office/drawing/2014/main" id="{C2C65EF5-0448-DAC0-AA8A-25764EEA0F89}"/>
              </a:ext>
            </a:extLst>
          </p:cNvPr>
          <p:cNvSpPr/>
          <p:nvPr/>
        </p:nvSpPr>
        <p:spPr>
          <a:xfrm>
            <a:off x="1670304" y="5132123"/>
            <a:ext cx="6787896" cy="9701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r>
              <a:rPr lang="en-US" sz="250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ChatGPT 5.5 (ai; review)</a:t>
            </a:r>
          </a:p>
          <a:p>
            <a:r>
              <a:rPr lang="en-US" sz="2500">
                <a:solidFill>
                  <a:srgbClr val="1A2A3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Sara Chen (devise; author; prepare)</a:t>
            </a:r>
          </a:p>
        </p:txBody>
      </p:sp>
      <p:sp>
        <p:nvSpPr>
          <p:cNvPr id="24" name="Text 0">
            <a:extLst>
              <a:ext uri="{FF2B5EF4-FFF2-40B4-BE49-F238E27FC236}">
                <a16:creationId xmlns:a16="http://schemas.microsoft.com/office/drawing/2014/main" id="{9A88A766-FB37-6C78-DB82-6598C288D4FB}"/>
              </a:ext>
            </a:extLst>
          </p:cNvPr>
          <p:cNvSpPr/>
          <p:nvPr/>
        </p:nvSpPr>
        <p:spPr>
          <a:xfrm>
            <a:off x="1670304" y="3485968"/>
            <a:ext cx="2362200" cy="3367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LAYER FIRST</a:t>
            </a:r>
            <a:endParaRPr lang="en-US" sz="1600"/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C6F2B384-0D14-B01D-B74F-BF168B5885B5}"/>
              </a:ext>
            </a:extLst>
          </p:cNvPr>
          <p:cNvSpPr/>
          <p:nvPr/>
        </p:nvSpPr>
        <p:spPr>
          <a:xfrm>
            <a:off x="1670304" y="4861219"/>
            <a:ext cx="3157728" cy="354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CONTRIUBTOR FIRST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90737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0" descr="Clear Box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20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5119DD8A-5541-8687-F4DB-9388A26E3F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899" y="1924050"/>
            <a:ext cx="17602200" cy="1905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900" normalizeH="0" baseline="0" noProof="0">
                <a:ln>
                  <a:noFill/>
                </a:ln>
                <a:solidFill>
                  <a:srgbClr val="4A55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CLEAR BOX PLAYERS PRESENT</a:t>
            </a:r>
          </a:p>
          <a:p>
            <a:pPr marL="0" marR="0" lvl="0" indent="0" algn="ctr" defTabSz="914400" rtl="0" eaLnBrk="1" fontAlgn="auto" latinLnBrk="0" hangingPunct="1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00" b="1" i="0" u="none" strike="noStrike" kern="1200" cap="none" spc="-140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LAYERS IN 60 SECONDS</a:t>
            </a:r>
          </a:p>
        </p:txBody>
      </p:sp>
      <p:sp>
        <p:nvSpPr>
          <p:cNvPr id="800" name="Playbill 801"/>
          <p:cNvSpPr/>
          <p:nvPr/>
        </p:nvSpPr>
        <p:spPr>
          <a:xfrm>
            <a:off x="4571999" y="3895319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en-US" sz="2400" i="1" spc="12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A monostich in one act</a:t>
            </a:r>
          </a:p>
        </p:txBody>
      </p:sp>
      <p:sp>
        <p:nvSpPr>
          <p:cNvPr id="801" name="Bill Rule 8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9400" y="5099050"/>
            <a:ext cx="5334000" cy="15875"/>
          </a:xfrm>
          <a:prstGeom prst="rect">
            <a:avLst/>
          </a:prstGeom>
          <a:solidFill>
            <a:srgbClr val="2C6A90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2" name="Playbill 803"/>
          <p:cNvSpPr/>
          <p:nvPr/>
        </p:nvSpPr>
        <p:spPr>
          <a:xfrm>
            <a:off x="4571999" y="5455462"/>
            <a:ext cx="91440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en-US" sz="32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Victoria Brame  ·  Chris Macek</a:t>
            </a:r>
          </a:p>
        </p:txBody>
      </p:sp>
      <p:sp>
        <p:nvSpPr>
          <p:cNvPr id="803" name="Playbill 804"/>
          <p:cNvSpPr/>
          <p:nvPr/>
        </p:nvSpPr>
        <p:spPr>
          <a:xfrm>
            <a:off x="4571999" y="6080531"/>
            <a:ext cx="914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en-US" sz="20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Co-Founders, Clear Box</a:t>
            </a:r>
          </a:p>
        </p:txBody>
      </p:sp>
      <p:sp>
        <p:nvSpPr>
          <p:cNvPr id="804" name="Bill Rule 80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7000" y="6934200"/>
            <a:ext cx="5334000" cy="15875"/>
          </a:xfrm>
          <a:prstGeom prst="rect">
            <a:avLst/>
          </a:prstGeom>
          <a:solidFill>
            <a:srgbClr val="2C6A90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Picture 3" descr="DARP: Devise, Author, Review, Prepare">
            <a:extLst>
              <a:ext uri="{FF2B5EF4-FFF2-40B4-BE49-F238E27FC236}">
                <a16:creationId xmlns:a16="http://schemas.microsoft.com/office/drawing/2014/main" id="{DE0E690C-0EC7-DCA9-B6F2-3C77D5C2D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737" y="7140184"/>
            <a:ext cx="5978525" cy="238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77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Layers, applied to our monostich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193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43000" y="262890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171700" y="275590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Devise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991100" y="278130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Deciding what to make.</a:t>
            </a:r>
            <a:endParaRPr lang="en-US" sz="21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354330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75285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9" name="Text 7"/>
          <p:cNvSpPr/>
          <p:nvPr/>
        </p:nvSpPr>
        <p:spPr>
          <a:xfrm>
            <a:off x="2171700" y="387985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Author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991100" y="390525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Making the work exist.</a:t>
            </a:r>
            <a:endParaRPr lang="en-US" sz="21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46672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43000" y="487680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171700" y="500380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Review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4991100" y="502920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Giving the audience a reason to trust the work.</a:t>
            </a:r>
            <a:endParaRPr lang="en-US" sz="2100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69151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79120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43000" y="600075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171700" y="612775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Prepare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991100" y="615315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Getting the work out and keeping it reachable.</a:t>
            </a:r>
            <a:endParaRPr lang="en-US" sz="2100" dirty="0"/>
          </a:p>
        </p:txBody>
      </p:sp>
      <p:pic>
        <p:nvPicPr>
          <p:cNvPr id="20" name="Image 0" descr="Clear Box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425700"/>
            <a:ext cx="9525" cy="44958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321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2" name="Statio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40497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3" name="Station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51800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4" name="Station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62976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54884F67-C9DA-639C-E1DD-8F6B88D83692}"/>
              </a:ext>
            </a:extLst>
          </p:cNvPr>
          <p:cNvSpPr/>
          <p:nvPr/>
        </p:nvSpPr>
        <p:spPr>
          <a:xfrm>
            <a:off x="11497337" y="2686050"/>
            <a:ext cx="1698776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Victoria</a:t>
            </a:r>
            <a:endParaRPr lang="en-US" sz="3200" b="1" dirty="0">
              <a:latin typeface="Atkinson Hyperlegible Next SmBd" pitchFamily="2" charset="77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24098D21-7765-D6C3-DCA9-B100AC0AA7BC}"/>
              </a:ext>
            </a:extLst>
          </p:cNvPr>
          <p:cNvSpPr/>
          <p:nvPr/>
        </p:nvSpPr>
        <p:spPr>
          <a:xfrm>
            <a:off x="11497337" y="4933950"/>
            <a:ext cx="1698776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Victoria</a:t>
            </a:r>
            <a:endParaRPr lang="en-US" sz="3200" b="1" dirty="0">
              <a:latin typeface="Atkinson Hyperlegible Next SmBd" pitchFamily="2" charset="77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F1FA1617-4311-61F8-70D8-62B899C34A76}"/>
              </a:ext>
            </a:extLst>
          </p:cNvPr>
          <p:cNvSpPr/>
          <p:nvPr/>
        </p:nvSpPr>
        <p:spPr>
          <a:xfrm>
            <a:off x="11497337" y="6057900"/>
            <a:ext cx="1698776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Victoria</a:t>
            </a:r>
            <a:endParaRPr lang="en-US" sz="3200" b="1" dirty="0">
              <a:latin typeface="Atkinson Hyperlegible Next SmBd" pitchFamily="2" charset="77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8E5DC389-63DB-3C54-2A7E-FBA56432DBF5}"/>
              </a:ext>
            </a:extLst>
          </p:cNvPr>
          <p:cNvSpPr/>
          <p:nvPr/>
        </p:nvSpPr>
        <p:spPr>
          <a:xfrm>
            <a:off x="11497337" y="3810000"/>
            <a:ext cx="1698776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Chris</a:t>
            </a:r>
            <a:endParaRPr lang="en-US" sz="3200" b="1" dirty="0">
              <a:latin typeface="Atkinson Hyperlegible Next SmB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35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OUR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make a group haiku. 3-5-3.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0" name="Form Eyebrow"/>
          <p:cNvSpPr/>
          <p:nvPr/>
        </p:nvSpPr>
        <p:spPr>
          <a:xfrm>
            <a:off x="1676400" y="4724400"/>
            <a:ext cx="5969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821" name="Form Count 3436"/>
          <p:cNvSpPr/>
          <p:nvPr/>
        </p:nvSpPr>
        <p:spPr>
          <a:xfrm>
            <a:off x="1676400" y="51054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2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55689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4" name="Form Count 5520"/>
          <p:cNvSpPr/>
          <p:nvPr/>
        </p:nvSpPr>
        <p:spPr>
          <a:xfrm>
            <a:off x="1676400" y="61722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825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66357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7" name="Form Count 3604"/>
          <p:cNvSpPr/>
          <p:nvPr/>
        </p:nvSpPr>
        <p:spPr>
          <a:xfrm>
            <a:off x="1676400" y="72390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8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77025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0" name="Prompt Eyebrow"/>
          <p:cNvSpPr/>
          <p:nvPr/>
        </p:nvSpPr>
        <p:spPr>
          <a:xfrm>
            <a:off x="8890000" y="4724400"/>
            <a:ext cx="7493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IN CHAT</a:t>
            </a:r>
          </a:p>
        </p:txBody>
      </p:sp>
      <p:sp>
        <p:nvSpPr>
          <p:cNvPr id="831" name="Prompt Num 1"/>
          <p:cNvSpPr/>
          <p:nvPr/>
        </p:nvSpPr>
        <p:spPr>
          <a:xfrm>
            <a:off x="8890000" y="51181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832" name="Prompt Text 1"/>
          <p:cNvSpPr/>
          <p:nvPr/>
        </p:nvSpPr>
        <p:spPr>
          <a:xfrm>
            <a:off x="9550400" y="51181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Topic ideas!</a:t>
            </a:r>
          </a:p>
        </p:txBody>
      </p:sp>
      <p:sp>
        <p:nvSpPr>
          <p:cNvPr id="833" name="Prompt Num 2"/>
          <p:cNvSpPr/>
          <p:nvPr/>
        </p:nvSpPr>
        <p:spPr>
          <a:xfrm>
            <a:off x="8890000" y="61849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834" name="Prompt Text 2"/>
          <p:cNvSpPr/>
          <p:nvPr/>
        </p:nvSpPr>
        <p:spPr>
          <a:xfrm>
            <a:off x="9550400" y="61849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Lines, or the whole poem</a:t>
            </a:r>
          </a:p>
        </p:txBody>
      </p:sp>
      <p:sp>
        <p:nvSpPr>
          <p:cNvPr id="835" name="Prompt Num 3"/>
          <p:cNvSpPr/>
          <p:nvPr/>
        </p:nvSpPr>
        <p:spPr>
          <a:xfrm>
            <a:off x="8890000" y="72517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36" name="Prompt Text 3"/>
          <p:cNvSpPr/>
          <p:nvPr/>
        </p:nvSpPr>
        <p:spPr>
          <a:xfrm>
            <a:off x="9550400" y="72517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Thumbs up or down: valid 3-5-3?</a:t>
            </a:r>
          </a:p>
        </p:txBody>
      </p:sp>
      <p:sp>
        <p:nvSpPr>
          <p:cNvPr id="837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4036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608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OUR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make a group haiku. 3-5-3.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0" name="Form Eyebrow"/>
          <p:cNvSpPr/>
          <p:nvPr/>
        </p:nvSpPr>
        <p:spPr>
          <a:xfrm>
            <a:off x="1676400" y="4724400"/>
            <a:ext cx="5969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821" name="Form Count 3436"/>
          <p:cNvSpPr/>
          <p:nvPr/>
        </p:nvSpPr>
        <p:spPr>
          <a:xfrm>
            <a:off x="1676400" y="51054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2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55689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4" name="Form Count 5520"/>
          <p:cNvSpPr/>
          <p:nvPr/>
        </p:nvSpPr>
        <p:spPr>
          <a:xfrm>
            <a:off x="1676400" y="61722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825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66357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7" name="Form Count 3604"/>
          <p:cNvSpPr/>
          <p:nvPr/>
        </p:nvSpPr>
        <p:spPr>
          <a:xfrm>
            <a:off x="1676400" y="72390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8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77025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0" name="Prompt Eyebrow"/>
          <p:cNvSpPr/>
          <p:nvPr/>
        </p:nvSpPr>
        <p:spPr>
          <a:xfrm>
            <a:off x="8890000" y="4724400"/>
            <a:ext cx="7493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IN CHAT</a:t>
            </a:r>
          </a:p>
        </p:txBody>
      </p:sp>
      <p:sp>
        <p:nvSpPr>
          <p:cNvPr id="831" name="Prompt Num 1"/>
          <p:cNvSpPr/>
          <p:nvPr/>
        </p:nvSpPr>
        <p:spPr>
          <a:xfrm>
            <a:off x="8890000" y="51181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832" name="Prompt Text 1"/>
          <p:cNvSpPr/>
          <p:nvPr/>
        </p:nvSpPr>
        <p:spPr>
          <a:xfrm>
            <a:off x="9550400" y="51181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Topic ideas!</a:t>
            </a:r>
          </a:p>
        </p:txBody>
      </p:sp>
      <p:sp>
        <p:nvSpPr>
          <p:cNvPr id="833" name="Prompt Num 2"/>
          <p:cNvSpPr/>
          <p:nvPr/>
        </p:nvSpPr>
        <p:spPr>
          <a:xfrm>
            <a:off x="8890000" y="61849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834" name="Prompt Text 2"/>
          <p:cNvSpPr/>
          <p:nvPr/>
        </p:nvSpPr>
        <p:spPr>
          <a:xfrm>
            <a:off x="9550400" y="61849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Lines, or the whole poem</a:t>
            </a:r>
          </a:p>
        </p:txBody>
      </p:sp>
      <p:sp>
        <p:nvSpPr>
          <p:cNvPr id="835" name="Prompt Num 3"/>
          <p:cNvSpPr/>
          <p:nvPr/>
        </p:nvSpPr>
        <p:spPr>
          <a:xfrm>
            <a:off x="8890000" y="72517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36" name="Prompt Text 3"/>
          <p:cNvSpPr/>
          <p:nvPr/>
        </p:nvSpPr>
        <p:spPr>
          <a:xfrm>
            <a:off x="9550400" y="72517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Thumbs up or down: valid 3-5-3?</a:t>
            </a:r>
          </a:p>
        </p:txBody>
      </p:sp>
      <p:sp>
        <p:nvSpPr>
          <p:cNvPr id="837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4036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8575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OUR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make a group haiku. 3-5-3.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20" name="Form Eyebrow"/>
          <p:cNvSpPr/>
          <p:nvPr/>
        </p:nvSpPr>
        <p:spPr>
          <a:xfrm>
            <a:off x="1676400" y="4724400"/>
            <a:ext cx="5969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821" name="Form Count 3436"/>
          <p:cNvSpPr/>
          <p:nvPr/>
        </p:nvSpPr>
        <p:spPr>
          <a:xfrm>
            <a:off x="1676400" y="51054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2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55689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4" name="Form Count 5520"/>
          <p:cNvSpPr/>
          <p:nvPr/>
        </p:nvSpPr>
        <p:spPr>
          <a:xfrm>
            <a:off x="1676400" y="61722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825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66357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7" name="Form Count 3604"/>
          <p:cNvSpPr/>
          <p:nvPr/>
        </p:nvSpPr>
        <p:spPr>
          <a:xfrm>
            <a:off x="1676400" y="7239000"/>
            <a:ext cx="5588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28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63800" y="7702550"/>
            <a:ext cx="5181600" cy="1905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0" name="Prompt Eyebrow"/>
          <p:cNvSpPr/>
          <p:nvPr/>
        </p:nvSpPr>
        <p:spPr>
          <a:xfrm>
            <a:off x="8890000" y="4724400"/>
            <a:ext cx="749300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IN CHAT</a:t>
            </a:r>
          </a:p>
        </p:txBody>
      </p:sp>
      <p:sp>
        <p:nvSpPr>
          <p:cNvPr id="831" name="Prompt Num 1"/>
          <p:cNvSpPr/>
          <p:nvPr/>
        </p:nvSpPr>
        <p:spPr>
          <a:xfrm>
            <a:off x="8890000" y="51181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832" name="Prompt Text 1"/>
          <p:cNvSpPr/>
          <p:nvPr/>
        </p:nvSpPr>
        <p:spPr>
          <a:xfrm>
            <a:off x="9550400" y="51181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Topic ideas!</a:t>
            </a:r>
          </a:p>
        </p:txBody>
      </p:sp>
      <p:sp>
        <p:nvSpPr>
          <p:cNvPr id="833" name="Prompt Num 2"/>
          <p:cNvSpPr/>
          <p:nvPr/>
        </p:nvSpPr>
        <p:spPr>
          <a:xfrm>
            <a:off x="8890000" y="61849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834" name="Prompt Text 2"/>
          <p:cNvSpPr/>
          <p:nvPr/>
        </p:nvSpPr>
        <p:spPr>
          <a:xfrm>
            <a:off x="9550400" y="61849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Lines, or the whole poem</a:t>
            </a:r>
          </a:p>
        </p:txBody>
      </p:sp>
      <p:sp>
        <p:nvSpPr>
          <p:cNvPr id="835" name="Prompt Num 3"/>
          <p:cNvSpPr/>
          <p:nvPr/>
        </p:nvSpPr>
        <p:spPr>
          <a:xfrm>
            <a:off x="8890000" y="7251700"/>
            <a:ext cx="50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836" name="Prompt Text 3"/>
          <p:cNvSpPr/>
          <p:nvPr/>
        </p:nvSpPr>
        <p:spPr>
          <a:xfrm>
            <a:off x="9550400" y="7251700"/>
            <a:ext cx="7010400" cy="711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Thumbs up or down: valid 3-5-3?</a:t>
            </a:r>
          </a:p>
        </p:txBody>
      </p:sp>
      <p:sp>
        <p:nvSpPr>
          <p:cNvPr id="837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4036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2605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C3950-C522-7B23-0257-E4846C5FB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FF2B5EF4-FFF2-40B4-BE49-F238E27FC236}">
                <a16:creationId xmlns:a16="http://schemas.microsoft.com/office/drawing/2014/main" id="{51D522C5-7533-BE94-A9B2-487FEB18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0AFDEFA-EE5E-D864-D242-06DAA4C5AC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Layers, applied to our 3-5-3 haiku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F36D193-6636-8D00-2C28-7D0691871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193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C851212-91E4-C16E-6AFF-676EE084CE5E}"/>
              </a:ext>
            </a:extLst>
          </p:cNvPr>
          <p:cNvSpPr/>
          <p:nvPr/>
        </p:nvSpPr>
        <p:spPr>
          <a:xfrm>
            <a:off x="1143000" y="262890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8B679A1-E219-8CF1-21B0-0E7F28BB0C72}"/>
              </a:ext>
            </a:extLst>
          </p:cNvPr>
          <p:cNvSpPr/>
          <p:nvPr/>
        </p:nvSpPr>
        <p:spPr>
          <a:xfrm>
            <a:off x="2171700" y="275590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Devise</a:t>
            </a:r>
            <a:endParaRPr lang="en-US" sz="21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B2FAB0E-D79C-8F17-06D3-D1D89B62A900}"/>
              </a:ext>
            </a:extLst>
          </p:cNvPr>
          <p:cNvSpPr/>
          <p:nvPr/>
        </p:nvSpPr>
        <p:spPr>
          <a:xfrm>
            <a:off x="4991100" y="278130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Deciding what to make.</a:t>
            </a:r>
            <a:endParaRPr lang="en-US" sz="21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DFB2957-F00F-3C5E-75BE-52C590B2B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354330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895CA8D-5DF7-02F5-F73F-895FE877236A}"/>
              </a:ext>
            </a:extLst>
          </p:cNvPr>
          <p:cNvSpPr/>
          <p:nvPr/>
        </p:nvSpPr>
        <p:spPr>
          <a:xfrm>
            <a:off x="1143000" y="375285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845C9CA-A07F-F798-E81A-92BCA3E6506E}"/>
              </a:ext>
            </a:extLst>
          </p:cNvPr>
          <p:cNvSpPr/>
          <p:nvPr/>
        </p:nvSpPr>
        <p:spPr>
          <a:xfrm>
            <a:off x="2171700" y="387985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Author</a:t>
            </a:r>
            <a:endParaRPr lang="en-US" sz="2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2A9F967-F423-D5BD-0FC5-C0B1C21CAFD6}"/>
              </a:ext>
            </a:extLst>
          </p:cNvPr>
          <p:cNvSpPr/>
          <p:nvPr/>
        </p:nvSpPr>
        <p:spPr>
          <a:xfrm>
            <a:off x="4991100" y="390525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Making the work exist.</a:t>
            </a:r>
            <a:endParaRPr lang="en-US" sz="21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9FEA021-F60D-4879-0854-C81DD272C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46672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7D2ED89-79E0-3A77-8180-893F7F30040E}"/>
              </a:ext>
            </a:extLst>
          </p:cNvPr>
          <p:cNvSpPr/>
          <p:nvPr/>
        </p:nvSpPr>
        <p:spPr>
          <a:xfrm>
            <a:off x="1143000" y="487680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52E1A8A-9802-043D-28C0-3833072EBBB0}"/>
              </a:ext>
            </a:extLst>
          </p:cNvPr>
          <p:cNvSpPr/>
          <p:nvPr/>
        </p:nvSpPr>
        <p:spPr>
          <a:xfrm>
            <a:off x="2171700" y="500380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Review</a:t>
            </a:r>
            <a:endParaRPr lang="en-US" sz="21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3C0AB6B-870C-D7E3-12DD-4139A387EED7}"/>
              </a:ext>
            </a:extLst>
          </p:cNvPr>
          <p:cNvSpPr/>
          <p:nvPr/>
        </p:nvSpPr>
        <p:spPr>
          <a:xfrm>
            <a:off x="4991100" y="502920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Giving the audience a reason to trust the work.</a:t>
            </a:r>
            <a:endParaRPr lang="en-US" sz="21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6B57393D-BCD6-1C2D-D01B-171C0501C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691515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1FC0038D-F363-E40C-F91F-8F86808BC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791200"/>
            <a:ext cx="14287500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432C8B4-CD27-7D53-F286-52A4BD7CF65C}"/>
              </a:ext>
            </a:extLst>
          </p:cNvPr>
          <p:cNvSpPr/>
          <p:nvPr/>
        </p:nvSpPr>
        <p:spPr>
          <a:xfrm>
            <a:off x="1143000" y="6000750"/>
            <a:ext cx="9144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6A9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</a:t>
            </a:r>
            <a:endParaRPr lang="en-US" sz="4400" b="1" dirty="0">
              <a:latin typeface="Atkinson Hyperlegible Next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A948328-9F27-5316-F19B-43169AEC1142}"/>
              </a:ext>
            </a:extLst>
          </p:cNvPr>
          <p:cNvSpPr/>
          <p:nvPr/>
        </p:nvSpPr>
        <p:spPr>
          <a:xfrm>
            <a:off x="2171700" y="6127750"/>
            <a:ext cx="272415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Prepare</a:t>
            </a:r>
            <a:endParaRPr lang="en-US" sz="21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37797B0-EE4F-7338-3E90-94E227440D1E}"/>
              </a:ext>
            </a:extLst>
          </p:cNvPr>
          <p:cNvSpPr/>
          <p:nvPr/>
        </p:nvSpPr>
        <p:spPr>
          <a:xfrm>
            <a:off x="4991100" y="6153150"/>
            <a:ext cx="11483340" cy="4114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Getting the work out and keeping it reachable.</a:t>
            </a:r>
            <a:endParaRPr lang="en-US" sz="2100" dirty="0"/>
          </a:p>
        </p:txBody>
      </p:sp>
      <p:pic>
        <p:nvPicPr>
          <p:cNvPr id="20" name="Image 0" descr="Clear Box logo">
            <a:extLst>
              <a:ext uri="{FF2B5EF4-FFF2-40B4-BE49-F238E27FC236}">
                <a16:creationId xmlns:a16="http://schemas.microsoft.com/office/drawing/2014/main" id="{A93FC9CB-1F66-762A-BF07-81291E8EE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21" name="Shape 18">
            <a:extLst>
              <a:ext uri="{FF2B5EF4-FFF2-40B4-BE49-F238E27FC236}">
                <a16:creationId xmlns:a16="http://schemas.microsoft.com/office/drawing/2014/main" id="{B380054F-D379-1DA7-7CBC-15E2A5F3B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39F09E37-04DC-1501-0B81-EBD088BEB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F6A07CF7-69BB-1F72-A10A-F41B4979C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CB89A904-5A2A-91EF-C2F4-758E48208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FF2B5EF4-FFF2-40B4-BE49-F238E27FC236}">
                <a16:creationId xmlns:a16="http://schemas.microsoft.com/office/drawing/2014/main" id="{CD20AE60-CC1B-F233-24A2-53AC4B938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425700"/>
            <a:ext cx="9525" cy="44958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FF2B5EF4-FFF2-40B4-BE49-F238E27FC236}">
                <a16:creationId xmlns:a16="http://schemas.microsoft.com/office/drawing/2014/main" id="{DE0AA675-3218-8739-EB5F-69074AF23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321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2" name="Station 2">
            <a:extLst>
              <a:ext uri="{FF2B5EF4-FFF2-40B4-BE49-F238E27FC236}">
                <a16:creationId xmlns:a16="http://schemas.microsoft.com/office/drawing/2014/main" id="{2556C3FE-2183-6379-E95C-D52023E77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40497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3" name="Station 3">
            <a:extLst>
              <a:ext uri="{FF2B5EF4-FFF2-40B4-BE49-F238E27FC236}">
                <a16:creationId xmlns:a16="http://schemas.microsoft.com/office/drawing/2014/main" id="{C17D1991-672A-9925-0B8B-8B4BC1BB1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51800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4" name="Station 4">
            <a:extLst>
              <a:ext uri="{FF2B5EF4-FFF2-40B4-BE49-F238E27FC236}">
                <a16:creationId xmlns:a16="http://schemas.microsoft.com/office/drawing/2014/main" id="{00EC4418-69B8-2ACC-4B0A-175A3BDCD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62976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9B86C8FC-2283-91AA-90A3-6AC6298F30CF}"/>
              </a:ext>
            </a:extLst>
          </p:cNvPr>
          <p:cNvSpPr/>
          <p:nvPr/>
        </p:nvSpPr>
        <p:spPr>
          <a:xfrm>
            <a:off x="11497336" y="2686050"/>
            <a:ext cx="4618963" cy="600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[Topic Contributor(s)]</a:t>
            </a:r>
            <a:endParaRPr lang="en-US" sz="3200" b="1" dirty="0">
              <a:latin typeface="Atkinson Hyperlegible Next SmBd" pitchFamily="2" charset="77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5226BCF3-5EE6-F143-414F-0B327E90EA2E}"/>
              </a:ext>
            </a:extLst>
          </p:cNvPr>
          <p:cNvSpPr/>
          <p:nvPr/>
        </p:nvSpPr>
        <p:spPr>
          <a:xfrm>
            <a:off x="11497336" y="4933950"/>
            <a:ext cx="5647664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15068"/>
              </a:lnSpc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AI+OER Institute Attendees</a:t>
            </a:r>
            <a:endParaRPr lang="en-US" sz="3200" b="1">
              <a:latin typeface="Atkinson Hyperlegible Next SmBd" pitchFamily="2" charset="77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1B28C626-05BA-1B93-DDBC-441864CE42E2}"/>
              </a:ext>
            </a:extLst>
          </p:cNvPr>
          <p:cNvSpPr/>
          <p:nvPr/>
        </p:nvSpPr>
        <p:spPr>
          <a:xfrm>
            <a:off x="11497337" y="6057900"/>
            <a:ext cx="1698776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Chris</a:t>
            </a:r>
            <a:endParaRPr lang="en-US" sz="3200" b="1" dirty="0">
              <a:latin typeface="Atkinson Hyperlegible Next SmBd" pitchFamily="2" charset="77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2A4D1873-2E7D-E85C-51B9-1A43951E19B3}"/>
              </a:ext>
            </a:extLst>
          </p:cNvPr>
          <p:cNvSpPr/>
          <p:nvPr/>
        </p:nvSpPr>
        <p:spPr>
          <a:xfrm>
            <a:off x="11497336" y="3810000"/>
            <a:ext cx="5647664" cy="60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68"/>
              </a:lnSpc>
              <a:buNone/>
            </a:pPr>
            <a:r>
              <a:rPr lang="en-US" sz="3200" b="1">
                <a:latin typeface="Atkinson Hyperlegible Next SmBd" pitchFamily="2" charset="77"/>
                <a:ea typeface="Atkinson Hyperlegible Next" pitchFamily="34" charset="-122"/>
                <a:cs typeface="Atkinson Hyperlegible Next" pitchFamily="34" charset="-120"/>
              </a:rPr>
              <a:t>AI+OER Institute Attendees</a:t>
            </a:r>
            <a:endParaRPr lang="en-US" sz="3200" b="1" dirty="0">
              <a:latin typeface="Atkinson Hyperlegible Next SmB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5874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ky Sheet">
            <a:extLst>
              <a:ext uri="{FF2B5EF4-FFF2-40B4-BE49-F238E27FC236}">
                <a16:creationId xmlns:a16="http://schemas.microsoft.com/office/drawing/2014/main" id="{C22E3498-0215-22A1-A719-303E0943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342900" y="1219200"/>
            <a:ext cx="17602200" cy="76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/>
                <a:ea typeface="+mn-ea"/>
                <a:cs typeface="IBM Plex Mono" pitchFamily="34" charset="-120"/>
              </a:rPr>
              <a:t>Remixing, Attribution &amp; AI: Still an Honest Fiction</a:t>
            </a:r>
          </a:p>
        </p:txBody>
      </p:sp>
      <p:sp>
        <p:nvSpPr>
          <p:cNvPr id="901" name="Grain 9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13000"/>
            <a:ext cx="8128000" cy="5334000"/>
          </a:xfrm>
          <a:prstGeom prst="rect">
            <a:avLst/>
          </a:prstGeom>
          <a:pattFill prst="pct5">
            <a:fgClr>
              <a:srgbClr val="9C8F79">
                <a:alpha val="30000"/>
              </a:srgbClr>
            </a:fgClr>
            <a:bgClr>
              <a:srgbClr val="FFFFFF">
                <a:alpha val="0"/>
              </a:srgbClr>
            </a:bgClr>
          </a:patt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13000"/>
            <a:ext cx="8128000" cy="5334000"/>
          </a:xfrm>
          <a:prstGeom prst="rect">
            <a:avLst/>
          </a:prstGeom>
          <a:gradFill rotWithShape="1">
            <a:gsLst>
              <a:gs pos="0">
                <a:srgbClr val="FFFFFE"/>
              </a:gs>
              <a:gs pos="50000">
                <a:srgbClr val="FCF9F2"/>
              </a:gs>
              <a:gs pos="100000">
                <a:srgbClr val="F4EFE3"/>
              </a:gs>
            </a:gsLst>
            <a:lin ang="2700000" scaled="0"/>
          </a:gra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51000" y="2743200"/>
            <a:ext cx="71120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pPr algn="l">
              <a:buNone/>
            </a:pPr>
            <a:r>
              <a:rPr lang="en-US" sz="2000" b="1" spc="400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A NEW WORK</a:t>
            </a:r>
          </a:p>
        </p:txBody>
      </p:sp>
      <p:sp>
        <p:nvSpPr>
          <p:cNvPr id="5" name="Text 3"/>
          <p:cNvSpPr/>
          <p:nvPr/>
        </p:nvSpPr>
        <p:spPr>
          <a:xfrm>
            <a:off x="1651000" y="4800600"/>
            <a:ext cx="71120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algn="l">
              <a:lnSpc>
                <a:spcPts val="3100"/>
              </a:lnSpc>
              <a:buNone/>
            </a:pPr>
            <a:r>
              <a:rPr lang="en-US" sz="21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DA - Christopher Nolan</a:t>
            </a:r>
          </a:p>
          <a:p>
            <a:pPr algn="l">
              <a:lnSpc>
                <a:spcPts val="3100"/>
              </a:lnSpc>
              <a:buNone/>
            </a:pPr>
            <a:r>
              <a:rPr lang="en-US" sz="21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R - Jennifer Lame</a:t>
            </a:r>
          </a:p>
          <a:p>
            <a:pPr algn="l">
              <a:lnSpc>
                <a:spcPts val="3100"/>
              </a:lnSpc>
              <a:buNone/>
            </a:pPr>
            <a:r>
              <a:rPr lang="en-US" sz="21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P - Universal Pictures *</a:t>
            </a:r>
          </a:p>
        </p:txBody>
      </p:sp>
      <p:sp>
        <p:nvSpPr>
          <p:cNvPr id="902" name="Grain 9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8200" y="2413000"/>
            <a:ext cx="7416800" cy="5334000"/>
          </a:xfrm>
          <a:prstGeom prst="rect">
            <a:avLst/>
          </a:prstGeom>
          <a:pattFill prst="pct5">
            <a:fgClr>
              <a:srgbClr val="9C8F79">
                <a:alpha val="30000"/>
              </a:srgbClr>
            </a:fgClr>
            <a:bgClr>
              <a:srgbClr val="FFFFFF">
                <a:alpha val="0"/>
              </a:srgbClr>
            </a:bgClr>
          </a:patt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8200" y="2413000"/>
            <a:ext cx="7416800" cy="5334000"/>
          </a:xfrm>
          <a:prstGeom prst="rect">
            <a:avLst/>
          </a:prstGeom>
          <a:gradFill rotWithShape="1">
            <a:gsLst>
              <a:gs pos="0">
                <a:srgbClr val="FFFFFE"/>
              </a:gs>
              <a:gs pos="50000">
                <a:srgbClr val="FCF9F2"/>
              </a:gs>
              <a:gs pos="100000">
                <a:srgbClr val="F4EFE3"/>
              </a:gs>
            </a:gsLst>
            <a:lin ang="2700000" scaled="0"/>
          </a:gra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36200" y="2743200"/>
            <a:ext cx="64008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pPr algn="l">
              <a:buNone/>
            </a:pPr>
            <a:r>
              <a:rPr lang="en-US" sz="2000" b="1" spc="400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THE SAME WORK, GROWING</a:t>
            </a:r>
          </a:p>
        </p:txBody>
      </p:sp>
      <p:sp>
        <p:nvSpPr>
          <p:cNvPr id="8" name="Text 6"/>
          <p:cNvSpPr/>
          <p:nvPr/>
        </p:nvSpPr>
        <p:spPr>
          <a:xfrm>
            <a:off x="10236200" y="6197600"/>
            <a:ext cx="6400800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 anchorCtr="0">
            <a:noAutofit/>
          </a:bodyPr>
          <a:lstStyle/>
          <a:p>
            <a:pPr algn="l">
              <a:lnSpc>
                <a:spcPts val="2900"/>
              </a:lnSpc>
              <a:buNone/>
            </a:pPr>
            <a:r>
              <a:rPr lang="en-US" sz="2000" b="1">
                <a:solidFill>
                  <a:srgbClr val="2C6A90"/>
                </a:solidFill>
                <a:latin typeface="Atkinson Hyperlegible Next SmBd" pitchFamily="2" charset="77"/>
                <a:cs typeface="Atkinson Hyperlegible Next" pitchFamily="34" charset="-120"/>
              </a:rPr>
              <a:t>Same work. Same record.</a:t>
            </a:r>
          </a:p>
          <a:p>
            <a:pPr algn="l">
              <a:lnSpc>
                <a:spcPts val="2900"/>
              </a:lnSpc>
              <a:buNone/>
            </a:pPr>
            <a:r>
              <a:rPr lang="en-US" sz="2000" b="1">
                <a:solidFill>
                  <a:srgbClr val="2C6A90"/>
                </a:solidFill>
                <a:latin typeface="Atkinson Hyperlegible Next SmBd" pitchFamily="2" charset="77"/>
                <a:cs typeface="Atkinson Hyperlegible Next" pitchFamily="34" charset="-120"/>
              </a:rPr>
              <a:t>It simply grows.</a:t>
            </a:r>
          </a:p>
        </p:txBody>
      </p:sp>
      <p:sp>
        <p:nvSpPr>
          <p:cNvPr id="9" name="Text 7"/>
          <p:cNvSpPr/>
          <p:nvPr/>
        </p:nvSpPr>
        <p:spPr>
          <a:xfrm>
            <a:off x="10236200" y="3911600"/>
            <a:ext cx="6400800" cy="2159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 anchorCtr="0">
            <a:noAutofit/>
          </a:bodyPr>
          <a:lstStyle/>
          <a:p>
            <a:pPr algn="l">
              <a:lnSpc>
                <a:spcPts val="3100"/>
              </a:lnSpc>
              <a:buNone/>
            </a:pPr>
            <a:r>
              <a:rPr lang="en-US" sz="2100">
                <a:solidFill>
                  <a:srgbClr val="141617"/>
                </a:solidFill>
                <a:latin typeface="Atkinson Hyperlegible Next" pitchFamily="34" charset="0"/>
                <a:cs typeface="Atkinson Hyperlegible Next" pitchFamily="34" charset="-120"/>
              </a:rPr>
              <a:t>Replace every part on a ’90s Camaro.</a:t>
            </a:r>
          </a:p>
          <a:p>
            <a:pPr algn="l">
              <a:lnSpc>
                <a:spcPts val="1400"/>
              </a:lnSpc>
              <a:buNone/>
            </a:pPr>
            <a:r>
              <a:rPr lang="en-US" sz="1000">
                <a:solidFill>
                  <a:srgbClr val="141617"/>
                </a:solidFill>
                <a:latin typeface="Atkinson Hyperlegible Next" pitchFamily="34" charset="0"/>
                <a:cs typeface="Atkinson Hyperlegible Next" pitchFamily="34" charset="-120"/>
              </a:rPr>
              <a:t> </a:t>
            </a:r>
          </a:p>
          <a:p>
            <a:pPr algn="l">
              <a:lnSpc>
                <a:spcPts val="34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Atkinson Hyperlegible Next SmBd" pitchFamily="2" charset="77"/>
                <a:cs typeface="Atkinson Hyperlegible Next" pitchFamily="34" charset="-120"/>
              </a:rPr>
              <a:t>Is it still a ’90s Camaro?</a:t>
            </a:r>
          </a:p>
          <a:p>
            <a:pPr algn="l">
              <a:lnSpc>
                <a:spcPts val="1400"/>
              </a:lnSpc>
              <a:buNone/>
            </a:pPr>
            <a:r>
              <a:rPr lang="en-US" sz="1000">
                <a:solidFill>
                  <a:srgbClr val="141617"/>
                </a:solidFill>
                <a:latin typeface="Atkinson Hyperlegible Next" pitchFamily="34" charset="0"/>
                <a:cs typeface="Atkinson Hyperlegible Next" pitchFamily="34" charset="-120"/>
              </a:rPr>
              <a:t> </a:t>
            </a:r>
          </a:p>
          <a:p>
            <a:pPr algn="l">
              <a:lnSpc>
                <a:spcPts val="2500"/>
              </a:lnSpc>
              <a:buNone/>
            </a:pPr>
            <a:r>
              <a:rPr lang="en-US" sz="1700" i="1">
                <a:solidFill>
                  <a:srgbClr val="4A5560"/>
                </a:solidFill>
                <a:latin typeface="Atkinson Hyperlegible Next" pitchFamily="34" charset="0"/>
                <a:cs typeface="Atkinson Hyperlegible Next" pitchFamily="34" charset="-120"/>
              </a:rPr>
              <a:t>There is never going to be a great answer.</a:t>
            </a:r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Copied Picture 14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100" y="9067800"/>
            <a:ext cx="1485900" cy="457200"/>
          </a:xfrm>
          <a:prstGeom prst="rect">
            <a:avLst/>
          </a:prstGeom>
        </p:spPr>
      </p:pic>
      <p:sp>
        <p:nvSpPr>
          <p:cNvPr id="950" name="Remix Eyebrow"/>
          <p:cNvSpPr/>
          <p:nvPr/>
        </p:nvSpPr>
        <p:spPr>
          <a:xfrm>
            <a:off x="342900" y="787400"/>
            <a:ext cx="176022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WHAT IS A REMIX?</a:t>
            </a:r>
          </a:p>
        </p:txBody>
      </p:sp>
      <p:sp>
        <p:nvSpPr>
          <p:cNvPr id="951" name="New Work Sub"/>
          <p:cNvSpPr/>
          <p:nvPr/>
        </p:nvSpPr>
        <p:spPr>
          <a:xfrm>
            <a:off x="1651000" y="3175000"/>
            <a:ext cx="7112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900">
                <a:solidFill>
                  <a:srgbClr val="4A5560"/>
                </a:solidFill>
                <a:latin typeface="Atkinson Hyperlegible Next" pitchFamily="34" charset="0"/>
                <a:cs typeface="Atkinson Hyperlegible Next" pitchFamily="34" charset="-120"/>
              </a:rPr>
              <a:t>The source was directly remade.</a:t>
            </a:r>
          </a:p>
        </p:txBody>
      </p:sp>
      <p:sp>
        <p:nvSpPr>
          <p:cNvPr id="952" name="New Work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51000" y="3683000"/>
            <a:ext cx="7112000" cy="1270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3" name="New Work Caveat"/>
          <p:cNvSpPr/>
          <p:nvPr/>
        </p:nvSpPr>
        <p:spPr>
          <a:xfrm>
            <a:off x="1651000" y="7340600"/>
            <a:ext cx="711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00"/>
              </a:lnSpc>
              <a:buNone/>
            </a:pPr>
            <a:r>
              <a:rPr lang="en-US" sz="1500" i="1">
                <a:solidFill>
                  <a:srgbClr val="4A5560"/>
                </a:solidFill>
                <a:latin typeface="Atkinson Hyperlegible Next" pitchFamily="34" charset="0"/>
                <a:cs typeface="Atkinson Hyperlegible Next" pitchFamily="34" charset="-120"/>
              </a:rPr>
              <a:t>* wildly simplified — the real credits carry many, many more</a:t>
            </a:r>
          </a:p>
        </p:txBody>
      </p:sp>
      <p:sp>
        <p:nvSpPr>
          <p:cNvPr id="954" name="Pin Eyebrow"/>
          <p:cNvSpPr/>
          <p:nvPr/>
        </p:nvSpPr>
        <p:spPr>
          <a:xfrm>
            <a:off x="1651000" y="6197600"/>
            <a:ext cx="7112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1900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based on “The Odyssey” (text; c. 700 BC)</a:t>
            </a:r>
          </a:p>
          <a:p>
            <a:pPr algn="l">
              <a:lnSpc>
                <a:spcPts val="2500"/>
              </a:lnSpc>
              <a:buNone/>
            </a:pPr>
            <a:r>
              <a:rPr lang="en-US" sz="1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doi:10.5555/homer.odyssey</a:t>
            </a:r>
          </a:p>
        </p:txBody>
      </p:sp>
      <p:sp>
        <p:nvSpPr>
          <p:cNvPr id="955" name="Pin Row"/>
          <p:cNvSpPr/>
          <p:nvPr/>
        </p:nvSpPr>
        <p:spPr>
          <a:xfrm>
            <a:off x="1651000" y="6959600"/>
            <a:ext cx="7112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b="1" spc="300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PIN IT:  </a:t>
            </a:r>
            <a:r>
              <a:rPr lang="en-US" sz="17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doi:   sha256:   tasl:</a:t>
            </a:r>
          </a:p>
        </p:txBody>
      </p:sp>
      <p:sp>
        <p:nvSpPr>
          <p:cNvPr id="956" name="Same Work Sub"/>
          <p:cNvSpPr/>
          <p:nvPr/>
        </p:nvSpPr>
        <p:spPr>
          <a:xfrm>
            <a:off x="10236200" y="3175000"/>
            <a:ext cx="64008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900">
                <a:solidFill>
                  <a:srgbClr val="4A5560"/>
                </a:solidFill>
                <a:latin typeface="Atkinson Hyperlegible Next" pitchFamily="34" charset="0"/>
                <a:cs typeface="Atkinson Hyperlegible Next" pitchFamily="34" charset="-120"/>
              </a:rPr>
              <a:t>The contributors’ call.</a:t>
            </a:r>
          </a:p>
        </p:txBody>
      </p:sp>
      <p:sp>
        <p:nvSpPr>
          <p:cNvPr id="957" name="Same Work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36200" y="3683000"/>
            <a:ext cx="6400800" cy="1270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9" name="Crux Line"/>
          <p:cNvSpPr/>
          <p:nvPr/>
        </p:nvSpPr>
        <p:spPr>
          <a:xfrm>
            <a:off x="1143000" y="8509000"/>
            <a:ext cx="16002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 b="1">
                <a:solidFill>
                  <a:srgbClr val="141617"/>
                </a:solidFill>
                <a:latin typeface="Atkinson Hyperlegible Next SmBd" pitchFamily="2" charset="77"/>
                <a:cs typeface="Atkinson Hyperlegible Next" pitchFamily="34" charset="-120"/>
              </a:rPr>
              <a:t>Attribution hasn’t changed. DARP just gives it a shape.</a:t>
            </a:r>
          </a:p>
        </p:txBody>
      </p:sp>
      <p:sp>
        <p:nvSpPr>
          <p:cNvPr id="970" name="Work Identifier"/>
          <p:cNvSpPr/>
          <p:nvPr/>
        </p:nvSpPr>
        <p:spPr>
          <a:xfrm>
            <a:off x="1651000" y="3911600"/>
            <a:ext cx="7112000" cy="73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“The Odyssey”</a:t>
            </a:r>
          </a:p>
          <a:p>
            <a:pPr algn="l">
              <a:lnSpc>
                <a:spcPts val="2400"/>
              </a:lnSpc>
              <a:buNone/>
            </a:pPr>
            <a:r>
              <a:rPr lang="en-US" sz="17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video; 2026</a:t>
            </a:r>
          </a:p>
        </p:txBody>
      </p:sp>
    </p:spTree>
    <p:extLst>
      <p:ext uri="{BB962C8B-B14F-4D97-AF65-F5344CB8AC3E}">
        <p14:creationId xmlns:p14="http://schemas.microsoft.com/office/powerpoint/2010/main" val="1364822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AI’S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/>
                <a:ea typeface="+mn-ea"/>
                <a:cs typeface="IBM Plex Mono" pitchFamily="34" charset="-120"/>
              </a:rPr>
              <a:t>Now a 5-7-5 haiku, with AI.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0" name="Form Eyebrow"/>
          <p:cNvSpPr/>
          <p:nvPr/>
        </p:nvSpPr>
        <p:spPr>
          <a:xfrm>
            <a:off x="1676400" y="4724400"/>
            <a:ext cx="5969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403" name="Form Old 436"/>
          <p:cNvSpPr/>
          <p:nvPr/>
        </p:nvSpPr>
        <p:spPr>
          <a:xfrm>
            <a:off x="16764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04" name="Form Arrow 436"/>
          <p:cNvSpPr/>
          <p:nvPr/>
        </p:nvSpPr>
        <p:spPr>
          <a:xfrm>
            <a:off x="2489200" y="56388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5" name="Form New 436"/>
          <p:cNvSpPr/>
          <p:nvPr/>
        </p:nvSpPr>
        <p:spPr>
          <a:xfrm>
            <a:off x="41910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6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59690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Form Old 520"/>
          <p:cNvSpPr/>
          <p:nvPr/>
        </p:nvSpPr>
        <p:spPr>
          <a:xfrm>
            <a:off x="16764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8" name="Form Arrow 520"/>
          <p:cNvSpPr/>
          <p:nvPr/>
        </p:nvSpPr>
        <p:spPr>
          <a:xfrm>
            <a:off x="2489200" y="67056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9" name="Form New 520"/>
          <p:cNvSpPr/>
          <p:nvPr/>
        </p:nvSpPr>
        <p:spPr>
          <a:xfrm>
            <a:off x="41910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7</a:t>
            </a:r>
          </a:p>
        </p:txBody>
      </p:sp>
      <p:sp>
        <p:nvSpPr>
          <p:cNvPr id="410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70358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1" name="Form Old 604"/>
          <p:cNvSpPr/>
          <p:nvPr/>
        </p:nvSpPr>
        <p:spPr>
          <a:xfrm>
            <a:off x="16764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12" name="Form Arrow 604"/>
          <p:cNvSpPr/>
          <p:nvPr/>
        </p:nvSpPr>
        <p:spPr>
          <a:xfrm>
            <a:off x="2489200" y="77724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13" name="Form New 604"/>
          <p:cNvSpPr/>
          <p:nvPr/>
        </p:nvSpPr>
        <p:spPr>
          <a:xfrm>
            <a:off x="41910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14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81026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5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8100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6" name="Prompt Eyebrow"/>
          <p:cNvSpPr/>
          <p:nvPr/>
        </p:nvSpPr>
        <p:spPr>
          <a:xfrm>
            <a:off x="8890000" y="4724400"/>
            <a:ext cx="7112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HOW THIS RUNS</a:t>
            </a:r>
          </a:p>
        </p:txBody>
      </p:sp>
      <p:sp>
        <p:nvSpPr>
          <p:cNvPr id="417" name="Prompt Num 1"/>
          <p:cNvSpPr/>
          <p:nvPr/>
        </p:nvSpPr>
        <p:spPr>
          <a:xfrm>
            <a:off x="8890000" y="54102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418" name="Prompt Text 1"/>
          <p:cNvSpPr/>
          <p:nvPr/>
        </p:nvSpPr>
        <p:spPr>
          <a:xfrm>
            <a:off x="9550400" y="54102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Chris prompts Gemma, locally</a:t>
            </a:r>
          </a:p>
        </p:txBody>
      </p:sp>
      <p:sp>
        <p:nvSpPr>
          <p:cNvPr id="419" name="Prompt Num 2"/>
          <p:cNvSpPr/>
          <p:nvPr/>
        </p:nvSpPr>
        <p:spPr>
          <a:xfrm>
            <a:off x="8890000" y="65024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420" name="Prompt Text 2"/>
          <p:cNvSpPr/>
          <p:nvPr/>
        </p:nvSpPr>
        <p:spPr>
          <a:xfrm>
            <a:off x="9550400" y="65024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Gemma adapts our poem — same message, new form</a:t>
            </a:r>
          </a:p>
        </p:txBody>
      </p:sp>
      <p:sp>
        <p:nvSpPr>
          <p:cNvPr id="421" name="Prompt Num 3"/>
          <p:cNvSpPr/>
          <p:nvPr/>
        </p:nvSpPr>
        <p:spPr>
          <a:xfrm>
            <a:off x="8890000" y="75946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22" name="Prompt Text 3"/>
          <p:cNvSpPr/>
          <p:nvPr/>
        </p:nvSpPr>
        <p:spPr>
          <a:xfrm>
            <a:off x="9550400" y="75946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You count it: thumbs up or down — valid 5-7-5?</a:t>
            </a:r>
          </a:p>
        </p:txBody>
      </p:sp>
      <p:sp>
        <p:nvSpPr>
          <p:cNvPr id="423" name="Verbatim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00" y="8686800"/>
            <a:ext cx="6350000" cy="1524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Verbatim Prompt">
            <a:extLst>
              <a:ext uri="{FF2B5EF4-FFF2-40B4-BE49-F238E27FC236}">
                <a16:creationId xmlns:a16="http://schemas.microsoft.com/office/drawing/2014/main" id="{D1B69159-C034-BC9E-230F-5AA30B0B080B}"/>
              </a:ext>
            </a:extLst>
          </p:cNvPr>
          <p:cNvSpPr/>
          <p:nvPr/>
        </p:nvSpPr>
        <p:spPr>
          <a:xfrm>
            <a:off x="8890000" y="8864600"/>
            <a:ext cx="4895477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900"/>
              </a:lnSpc>
              <a:buNone/>
            </a:pPr>
            <a:r>
              <a:rPr lang="en-US" sz="1500" i="1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“Rewrite this 3-5-3 haiku as a 5-7-5 haiku. Preserve the message, and keep as much of the original wording as you can.”</a:t>
            </a:r>
          </a:p>
        </p:txBody>
      </p:sp>
    </p:spTree>
    <p:extLst>
      <p:ext uri="{BB962C8B-B14F-4D97-AF65-F5344CB8AC3E}">
        <p14:creationId xmlns:p14="http://schemas.microsoft.com/office/powerpoint/2010/main" val="1035181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AI’S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/>
                <a:ea typeface="+mn-ea"/>
                <a:cs typeface="IBM Plex Mono" pitchFamily="34" charset="-120"/>
              </a:rPr>
              <a:t>Now a 5-7-5 haiku, with AI.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0" name="Form Eyebrow"/>
          <p:cNvSpPr/>
          <p:nvPr/>
        </p:nvSpPr>
        <p:spPr>
          <a:xfrm>
            <a:off x="1676400" y="4724400"/>
            <a:ext cx="5969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403" name="Form Old 436"/>
          <p:cNvSpPr/>
          <p:nvPr/>
        </p:nvSpPr>
        <p:spPr>
          <a:xfrm>
            <a:off x="16764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04" name="Form Arrow 436"/>
          <p:cNvSpPr/>
          <p:nvPr/>
        </p:nvSpPr>
        <p:spPr>
          <a:xfrm>
            <a:off x="2489200" y="56388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5" name="Form New 436"/>
          <p:cNvSpPr/>
          <p:nvPr/>
        </p:nvSpPr>
        <p:spPr>
          <a:xfrm>
            <a:off x="41910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6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59690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Form Old 520"/>
          <p:cNvSpPr/>
          <p:nvPr/>
        </p:nvSpPr>
        <p:spPr>
          <a:xfrm>
            <a:off x="16764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8" name="Form Arrow 520"/>
          <p:cNvSpPr/>
          <p:nvPr/>
        </p:nvSpPr>
        <p:spPr>
          <a:xfrm>
            <a:off x="2489200" y="67056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9" name="Form New 520"/>
          <p:cNvSpPr/>
          <p:nvPr/>
        </p:nvSpPr>
        <p:spPr>
          <a:xfrm>
            <a:off x="41910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7</a:t>
            </a:r>
          </a:p>
        </p:txBody>
      </p:sp>
      <p:sp>
        <p:nvSpPr>
          <p:cNvPr id="410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70358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1" name="Form Old 604"/>
          <p:cNvSpPr/>
          <p:nvPr/>
        </p:nvSpPr>
        <p:spPr>
          <a:xfrm>
            <a:off x="16764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12" name="Form Arrow 604"/>
          <p:cNvSpPr/>
          <p:nvPr/>
        </p:nvSpPr>
        <p:spPr>
          <a:xfrm>
            <a:off x="2489200" y="77724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13" name="Form New 604"/>
          <p:cNvSpPr/>
          <p:nvPr/>
        </p:nvSpPr>
        <p:spPr>
          <a:xfrm>
            <a:off x="41910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14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81026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5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8100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6" name="Prompt Eyebrow"/>
          <p:cNvSpPr/>
          <p:nvPr/>
        </p:nvSpPr>
        <p:spPr>
          <a:xfrm>
            <a:off x="8890000" y="4724400"/>
            <a:ext cx="7112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HOW THIS RUNS</a:t>
            </a:r>
          </a:p>
        </p:txBody>
      </p:sp>
      <p:sp>
        <p:nvSpPr>
          <p:cNvPr id="417" name="Prompt Num 1"/>
          <p:cNvSpPr/>
          <p:nvPr/>
        </p:nvSpPr>
        <p:spPr>
          <a:xfrm>
            <a:off x="8890000" y="54102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418" name="Prompt Text 1"/>
          <p:cNvSpPr/>
          <p:nvPr/>
        </p:nvSpPr>
        <p:spPr>
          <a:xfrm>
            <a:off x="9550400" y="54102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Chris prompts Gemma, locally</a:t>
            </a:r>
          </a:p>
        </p:txBody>
      </p:sp>
      <p:sp>
        <p:nvSpPr>
          <p:cNvPr id="419" name="Prompt Num 2"/>
          <p:cNvSpPr/>
          <p:nvPr/>
        </p:nvSpPr>
        <p:spPr>
          <a:xfrm>
            <a:off x="8890000" y="65024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420" name="Prompt Text 2"/>
          <p:cNvSpPr/>
          <p:nvPr/>
        </p:nvSpPr>
        <p:spPr>
          <a:xfrm>
            <a:off x="9550400" y="65024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Gemma adapts our poem — same message, new form</a:t>
            </a:r>
          </a:p>
        </p:txBody>
      </p:sp>
      <p:sp>
        <p:nvSpPr>
          <p:cNvPr id="421" name="Prompt Num 3"/>
          <p:cNvSpPr/>
          <p:nvPr/>
        </p:nvSpPr>
        <p:spPr>
          <a:xfrm>
            <a:off x="8890000" y="75946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22" name="Prompt Text 3"/>
          <p:cNvSpPr/>
          <p:nvPr/>
        </p:nvSpPr>
        <p:spPr>
          <a:xfrm>
            <a:off x="9550400" y="75946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You count it: thumbs up or down — valid 5-7-5?</a:t>
            </a:r>
          </a:p>
        </p:txBody>
      </p:sp>
      <p:sp>
        <p:nvSpPr>
          <p:cNvPr id="423" name="Verbatim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00" y="8686800"/>
            <a:ext cx="6350000" cy="1524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Verbatim Prompt">
            <a:extLst>
              <a:ext uri="{FF2B5EF4-FFF2-40B4-BE49-F238E27FC236}">
                <a16:creationId xmlns:a16="http://schemas.microsoft.com/office/drawing/2014/main" id="{B04AC5FF-9014-66F1-6566-D53E7C8A607D}"/>
              </a:ext>
            </a:extLst>
          </p:cNvPr>
          <p:cNvSpPr/>
          <p:nvPr/>
        </p:nvSpPr>
        <p:spPr>
          <a:xfrm>
            <a:off x="8890000" y="8864600"/>
            <a:ext cx="4895477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900"/>
              </a:lnSpc>
              <a:buNone/>
            </a:pPr>
            <a:r>
              <a:rPr lang="en-US" sz="1500" i="1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“Rewrite this 3-5-3 haiku as a 5-7-5 haiku. Preserve the message, and keep as much of the original wording as you can.”</a:t>
            </a:r>
          </a:p>
        </p:txBody>
      </p:sp>
    </p:spTree>
    <p:extLst>
      <p:ext uri="{BB962C8B-B14F-4D97-AF65-F5344CB8AC3E}">
        <p14:creationId xmlns:p14="http://schemas.microsoft.com/office/powerpoint/2010/main" val="4143815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3000" y="2854151"/>
            <a:ext cx="176022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kern="0" spc="168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AI’S TURN</a:t>
            </a:r>
            <a:endParaRPr lang="en-US" sz="210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1143000" y="3175000"/>
            <a:ext cx="15189200" cy="1143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/>
                <a:ea typeface="+mn-ea"/>
                <a:cs typeface="IBM Plex Mono" pitchFamily="34" charset="-120"/>
              </a:rPr>
              <a:t>Now a 5-7-5 haiku, with AI.</a:t>
            </a:r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857500"/>
            <a:ext cx="12700" cy="54610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970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0" name="Form Eyebrow"/>
          <p:cNvSpPr/>
          <p:nvPr/>
        </p:nvSpPr>
        <p:spPr>
          <a:xfrm>
            <a:off x="1676400" y="4724400"/>
            <a:ext cx="5969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THE FORM — SYLLABLES PER LINE</a:t>
            </a:r>
          </a:p>
        </p:txBody>
      </p:sp>
      <p:sp>
        <p:nvSpPr>
          <p:cNvPr id="403" name="Form Old 436"/>
          <p:cNvSpPr/>
          <p:nvPr/>
        </p:nvSpPr>
        <p:spPr>
          <a:xfrm>
            <a:off x="16764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04" name="Form Arrow 436"/>
          <p:cNvSpPr/>
          <p:nvPr/>
        </p:nvSpPr>
        <p:spPr>
          <a:xfrm>
            <a:off x="2489200" y="56388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5" name="Form New 436"/>
          <p:cNvSpPr/>
          <p:nvPr/>
        </p:nvSpPr>
        <p:spPr>
          <a:xfrm>
            <a:off x="4191000" y="55372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6" name="Form Rule 4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59690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Form Old 520"/>
          <p:cNvSpPr/>
          <p:nvPr/>
        </p:nvSpPr>
        <p:spPr>
          <a:xfrm>
            <a:off x="16764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08" name="Form Arrow 520"/>
          <p:cNvSpPr/>
          <p:nvPr/>
        </p:nvSpPr>
        <p:spPr>
          <a:xfrm>
            <a:off x="2489200" y="67056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09" name="Form New 520"/>
          <p:cNvSpPr/>
          <p:nvPr/>
        </p:nvSpPr>
        <p:spPr>
          <a:xfrm>
            <a:off x="4191000" y="66040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7</a:t>
            </a:r>
          </a:p>
        </p:txBody>
      </p:sp>
      <p:sp>
        <p:nvSpPr>
          <p:cNvPr id="410" name="Form Rule 5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70358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1" name="Form Old 604"/>
          <p:cNvSpPr/>
          <p:nvPr/>
        </p:nvSpPr>
        <p:spPr>
          <a:xfrm>
            <a:off x="16764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12" name="Form Arrow 604"/>
          <p:cNvSpPr/>
          <p:nvPr/>
        </p:nvSpPr>
        <p:spPr>
          <a:xfrm>
            <a:off x="2489200" y="7772400"/>
            <a:ext cx="76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US" sz="2800">
                <a:solidFill>
                  <a:srgbClr val="9A958C"/>
                </a:solidFill>
                <a:latin typeface="IBM Plex Mono" pitchFamily="34" charset="0"/>
                <a:cs typeface="IBM Plex Mono" pitchFamily="34" charset="-120"/>
              </a:rPr>
              <a:t>→</a:t>
            </a:r>
          </a:p>
        </p:txBody>
      </p:sp>
      <p:sp>
        <p:nvSpPr>
          <p:cNvPr id="413" name="Form New 604"/>
          <p:cNvSpPr/>
          <p:nvPr/>
        </p:nvSpPr>
        <p:spPr>
          <a:xfrm>
            <a:off x="4191000" y="7670800"/>
            <a:ext cx="5588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5</a:t>
            </a:r>
          </a:p>
        </p:txBody>
      </p:sp>
      <p:sp>
        <p:nvSpPr>
          <p:cNvPr id="414" name="Form Rule 6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78400" y="8102600"/>
            <a:ext cx="2667000" cy="15240"/>
          </a:xfrm>
          <a:prstGeom prst="rect">
            <a:avLst/>
          </a:prstGeom>
          <a:solidFill>
            <a:srgbClr val="141617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5" name="Panel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000" y="4724400"/>
            <a:ext cx="19050" cy="3810000"/>
          </a:xfrm>
          <a:prstGeom prst="rect">
            <a:avLst/>
          </a:prstGeom>
          <a:solidFill>
            <a:srgbClr val="141617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6" name="Prompt Eyebrow"/>
          <p:cNvSpPr/>
          <p:nvPr/>
        </p:nvSpPr>
        <p:spPr>
          <a:xfrm>
            <a:off x="8890000" y="4724400"/>
            <a:ext cx="7112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US" sz="1600" spc="6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HOW THIS RUNS</a:t>
            </a:r>
          </a:p>
        </p:txBody>
      </p:sp>
      <p:sp>
        <p:nvSpPr>
          <p:cNvPr id="417" name="Prompt Num 1"/>
          <p:cNvSpPr/>
          <p:nvPr/>
        </p:nvSpPr>
        <p:spPr>
          <a:xfrm>
            <a:off x="8890000" y="54102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1</a:t>
            </a:r>
          </a:p>
        </p:txBody>
      </p:sp>
      <p:sp>
        <p:nvSpPr>
          <p:cNvPr id="418" name="Prompt Text 1"/>
          <p:cNvSpPr/>
          <p:nvPr/>
        </p:nvSpPr>
        <p:spPr>
          <a:xfrm>
            <a:off x="9550400" y="54102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Chris prompts Gemma, locally</a:t>
            </a:r>
          </a:p>
        </p:txBody>
      </p:sp>
      <p:sp>
        <p:nvSpPr>
          <p:cNvPr id="419" name="Prompt Num 2"/>
          <p:cNvSpPr/>
          <p:nvPr/>
        </p:nvSpPr>
        <p:spPr>
          <a:xfrm>
            <a:off x="8890000" y="65024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2</a:t>
            </a:r>
          </a:p>
        </p:txBody>
      </p:sp>
      <p:sp>
        <p:nvSpPr>
          <p:cNvPr id="420" name="Prompt Text 2"/>
          <p:cNvSpPr/>
          <p:nvPr/>
        </p:nvSpPr>
        <p:spPr>
          <a:xfrm>
            <a:off x="9550400" y="65024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Gemma adapts our poem — same message, new form</a:t>
            </a:r>
          </a:p>
        </p:txBody>
      </p:sp>
      <p:sp>
        <p:nvSpPr>
          <p:cNvPr id="421" name="Prompt Num 3"/>
          <p:cNvSpPr/>
          <p:nvPr/>
        </p:nvSpPr>
        <p:spPr>
          <a:xfrm>
            <a:off x="8890000" y="7594600"/>
            <a:ext cx="508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3</a:t>
            </a:r>
          </a:p>
        </p:txBody>
      </p:sp>
      <p:sp>
        <p:nvSpPr>
          <p:cNvPr id="422" name="Prompt Text 3"/>
          <p:cNvSpPr/>
          <p:nvPr/>
        </p:nvSpPr>
        <p:spPr>
          <a:xfrm>
            <a:off x="9550400" y="7594600"/>
            <a:ext cx="7010400" cy="78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You count it: thumbs up or down — valid 5-7-5?</a:t>
            </a:r>
          </a:p>
        </p:txBody>
      </p:sp>
      <p:sp>
        <p:nvSpPr>
          <p:cNvPr id="423" name="Verbatim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00" y="8686800"/>
            <a:ext cx="6350000" cy="1524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4" name="Verbatim Prompt"/>
          <p:cNvSpPr/>
          <p:nvPr/>
        </p:nvSpPr>
        <p:spPr>
          <a:xfrm>
            <a:off x="8890000" y="8864600"/>
            <a:ext cx="4895477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900"/>
              </a:lnSpc>
              <a:buNone/>
            </a:pPr>
            <a:r>
              <a:rPr lang="en-US" sz="1500" i="1">
                <a:solidFill>
                  <a:srgbClr val="5C564B"/>
                </a:solidFill>
                <a:latin typeface="IBM Plex Mono" pitchFamily="34" charset="0"/>
                <a:cs typeface="IBM Plex Mono" pitchFamily="34" charset="-120"/>
              </a:rPr>
              <a:t>“Rewrite this 3-5-3 haiku as a 5-7-5 haiku. Preserve the message, and keep as much of the original wording as you can.”</a:t>
            </a:r>
          </a:p>
        </p:txBody>
      </p:sp>
    </p:spTree>
    <p:extLst>
      <p:ext uri="{BB962C8B-B14F-4D97-AF65-F5344CB8AC3E}">
        <p14:creationId xmlns:p14="http://schemas.microsoft.com/office/powerpoint/2010/main" val="2510126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Acts: Naming contribution more precisely</a:t>
            </a: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57450"/>
            <a:ext cx="3686175" cy="4041428"/>
          </a:xfrm>
          <a:prstGeom prst="rect">
            <a:avLst/>
          </a:prstGeom>
          <a:solidFill>
            <a:srgbClr val="FE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6489353"/>
            <a:ext cx="368617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57450"/>
            <a:ext cx="3686175" cy="38100"/>
          </a:xfrm>
          <a:prstGeom prst="rect">
            <a:avLst/>
          </a:prstGeom>
          <a:solidFill>
            <a:srgbClr val="3B88B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9650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33525" y="2914650"/>
            <a:ext cx="3195638" cy="585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Devise</a:t>
            </a:r>
            <a:endParaRPr lang="en-US" sz="3300"/>
          </a:p>
        </p:txBody>
      </p:sp>
      <p:sp>
        <p:nvSpPr>
          <p:cNvPr id="9" name="Text 7"/>
          <p:cNvSpPr/>
          <p:nvPr/>
        </p:nvSpPr>
        <p:spPr>
          <a:xfrm>
            <a:off x="1533525" y="3690937"/>
            <a:ext cx="3195638" cy="369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58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Deciding what to make</a:t>
            </a:r>
            <a:endParaRPr lang="en-US" sz="180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3525" y="4250978"/>
            <a:ext cx="290512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533525" y="448910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Originator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1533525" y="4917728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Shaper</a:t>
            </a:r>
            <a:endParaRPr lang="en-US" sz="1800"/>
          </a:p>
        </p:txBody>
      </p:sp>
      <p:sp>
        <p:nvSpPr>
          <p:cNvPr id="13" name="Text 11"/>
          <p:cNvSpPr/>
          <p:nvPr/>
        </p:nvSpPr>
        <p:spPr>
          <a:xfrm>
            <a:off x="1533525" y="534635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Backer</a:t>
            </a:r>
            <a:endParaRPr lang="en-US" sz="180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8275" y="2457450"/>
            <a:ext cx="3686175" cy="4041428"/>
          </a:xfrm>
          <a:prstGeom prst="rect">
            <a:avLst/>
          </a:prstGeom>
          <a:solidFill>
            <a:srgbClr val="FE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8275" y="6489353"/>
            <a:ext cx="368617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8275" y="2457450"/>
            <a:ext cx="3686175" cy="38100"/>
          </a:xfrm>
          <a:prstGeom prst="rect">
            <a:avLst/>
          </a:prstGeom>
          <a:solidFill>
            <a:srgbClr val="3B88B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8275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24925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638800" y="2914650"/>
            <a:ext cx="3195638" cy="585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Author</a:t>
            </a:r>
            <a:endParaRPr lang="en-US" sz="3300"/>
          </a:p>
        </p:txBody>
      </p:sp>
      <p:sp>
        <p:nvSpPr>
          <p:cNvPr id="20" name="Text 18"/>
          <p:cNvSpPr/>
          <p:nvPr/>
        </p:nvSpPr>
        <p:spPr>
          <a:xfrm>
            <a:off x="5638800" y="3690937"/>
            <a:ext cx="3195638" cy="369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58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Making the work exist</a:t>
            </a:r>
            <a:endParaRPr lang="en-US" sz="1800"/>
          </a:p>
        </p:txBody>
      </p:sp>
      <p:sp>
        <p:nvSpPr>
          <p:cNvPr id="21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800" y="4250978"/>
            <a:ext cx="290512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638800" y="448910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Maker</a:t>
            </a:r>
            <a:endParaRPr lang="en-US" sz="1800"/>
          </a:p>
        </p:txBody>
      </p:sp>
      <p:sp>
        <p:nvSpPr>
          <p:cNvPr id="23" name="Text 21"/>
          <p:cNvSpPr/>
          <p:nvPr/>
        </p:nvSpPr>
        <p:spPr>
          <a:xfrm>
            <a:off x="5638800" y="4917728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Performer</a:t>
            </a:r>
            <a:endParaRPr lang="en-US" sz="1800"/>
          </a:p>
        </p:txBody>
      </p:sp>
      <p:sp>
        <p:nvSpPr>
          <p:cNvPr id="24" name="Text 22"/>
          <p:cNvSpPr/>
          <p:nvPr/>
        </p:nvSpPr>
        <p:spPr>
          <a:xfrm>
            <a:off x="5638800" y="534635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Adapter</a:t>
            </a:r>
            <a:endParaRPr lang="en-US" sz="1800"/>
          </a:p>
        </p:txBody>
      </p:sp>
      <p:sp>
        <p:nvSpPr>
          <p:cNvPr id="25" name="Text 23"/>
          <p:cNvSpPr/>
          <p:nvPr/>
        </p:nvSpPr>
        <p:spPr>
          <a:xfrm>
            <a:off x="5638800" y="5774978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Curator</a:t>
            </a:r>
            <a:endParaRPr lang="en-US" sz="1800"/>
          </a:p>
        </p:txBody>
      </p:sp>
      <p:sp>
        <p:nvSpPr>
          <p:cNvPr id="26" name="Shap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3550" y="2457450"/>
            <a:ext cx="3686175" cy="4041428"/>
          </a:xfrm>
          <a:prstGeom prst="rect">
            <a:avLst/>
          </a:prstGeom>
          <a:solidFill>
            <a:srgbClr val="FE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3550" y="6489353"/>
            <a:ext cx="368617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3550" y="2457450"/>
            <a:ext cx="3686175" cy="38100"/>
          </a:xfrm>
          <a:prstGeom prst="rect">
            <a:avLst/>
          </a:prstGeom>
          <a:solidFill>
            <a:srgbClr val="3B88B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53550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30200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744075" y="2914650"/>
            <a:ext cx="3195638" cy="585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Review</a:t>
            </a:r>
            <a:endParaRPr lang="en-US" sz="3300"/>
          </a:p>
        </p:txBody>
      </p:sp>
      <p:sp>
        <p:nvSpPr>
          <p:cNvPr id="32" name="Text 30"/>
          <p:cNvSpPr/>
          <p:nvPr/>
        </p:nvSpPr>
        <p:spPr>
          <a:xfrm>
            <a:off x="9744075" y="3690937"/>
            <a:ext cx="3195638" cy="369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58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reason to trust the work</a:t>
            </a:r>
            <a:endParaRPr lang="en-US" sz="1800"/>
          </a:p>
        </p:txBody>
      </p:sp>
      <p:sp>
        <p:nvSpPr>
          <p:cNvPr id="33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44075" y="4250978"/>
            <a:ext cx="290512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744075" y="448910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Reviewer</a:t>
            </a:r>
            <a:endParaRPr lang="en-US" sz="1800"/>
          </a:p>
        </p:txBody>
      </p:sp>
      <p:sp>
        <p:nvSpPr>
          <p:cNvPr id="35" name="Text 33"/>
          <p:cNvSpPr/>
          <p:nvPr/>
        </p:nvSpPr>
        <p:spPr>
          <a:xfrm>
            <a:off x="9744075" y="4917728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Verifier</a:t>
            </a:r>
            <a:endParaRPr lang="en-US" sz="1800"/>
          </a:p>
        </p:txBody>
      </p:sp>
      <p:sp>
        <p:nvSpPr>
          <p:cNvPr id="36" name="Text 34"/>
          <p:cNvSpPr/>
          <p:nvPr/>
        </p:nvSpPr>
        <p:spPr>
          <a:xfrm>
            <a:off x="9744075" y="534635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Refiner</a:t>
            </a:r>
            <a:endParaRPr lang="en-US" sz="1800"/>
          </a:p>
        </p:txBody>
      </p:sp>
      <p:sp>
        <p:nvSpPr>
          <p:cNvPr id="37" name="Shape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58825" y="2457450"/>
            <a:ext cx="3686175" cy="4041428"/>
          </a:xfrm>
          <a:prstGeom prst="rect">
            <a:avLst/>
          </a:prstGeom>
          <a:solidFill>
            <a:srgbClr val="FEFD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58825" y="6489353"/>
            <a:ext cx="368617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58825" y="2457450"/>
            <a:ext cx="3686175" cy="38100"/>
          </a:xfrm>
          <a:prstGeom prst="rect">
            <a:avLst/>
          </a:prstGeom>
          <a:solidFill>
            <a:srgbClr val="3B88B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458825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35475" y="2457450"/>
            <a:ext cx="9525" cy="4041428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3849350" y="2914650"/>
            <a:ext cx="3195638" cy="585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Prepare</a:t>
            </a:r>
            <a:endParaRPr lang="en-US" sz="3300"/>
          </a:p>
        </p:txBody>
      </p:sp>
      <p:sp>
        <p:nvSpPr>
          <p:cNvPr id="43" name="Text 41"/>
          <p:cNvSpPr/>
          <p:nvPr/>
        </p:nvSpPr>
        <p:spPr>
          <a:xfrm>
            <a:off x="13849350" y="3690937"/>
            <a:ext cx="3195638" cy="369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58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 the door and reachable</a:t>
            </a:r>
            <a:endParaRPr lang="en-US" sz="1800"/>
          </a:p>
        </p:txBody>
      </p:sp>
      <p:sp>
        <p:nvSpPr>
          <p:cNvPr id="44" name="Shape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49350" y="4250978"/>
            <a:ext cx="2905125" cy="9525"/>
          </a:xfrm>
          <a:prstGeom prst="rect">
            <a:avLst/>
          </a:prstGeom>
          <a:solidFill>
            <a:srgbClr val="141617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13849350" y="448910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Finisher</a:t>
            </a:r>
            <a:endParaRPr lang="en-US" sz="1800"/>
          </a:p>
        </p:txBody>
      </p:sp>
      <p:sp>
        <p:nvSpPr>
          <p:cNvPr id="46" name="Text 44"/>
          <p:cNvSpPr/>
          <p:nvPr/>
        </p:nvSpPr>
        <p:spPr>
          <a:xfrm>
            <a:off x="13849350" y="4917728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Distributor</a:t>
            </a:r>
            <a:endParaRPr lang="en-US" sz="1800"/>
          </a:p>
        </p:txBody>
      </p:sp>
      <p:sp>
        <p:nvSpPr>
          <p:cNvPr id="47" name="Text 45"/>
          <p:cNvSpPr/>
          <p:nvPr/>
        </p:nvSpPr>
        <p:spPr>
          <a:xfrm>
            <a:off x="13849350" y="5346353"/>
            <a:ext cx="319563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Keeper</a:t>
            </a:r>
            <a:endParaRPr lang="en-US" sz="1800"/>
          </a:p>
        </p:txBody>
      </p:sp>
      <p:pic>
        <p:nvPicPr>
          <p:cNvPr id="48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49" name="Shape 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Shape 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40" name="Record Eyebrow"/>
          <p:cNvSpPr/>
          <p:nvPr/>
        </p:nvSpPr>
        <p:spPr>
          <a:xfrm>
            <a:off x="1143000" y="7061200"/>
            <a:ext cx="16002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800"/>
              </a:lnSpc>
              <a:buNone/>
            </a:pPr>
            <a:r>
              <a:rPr lang="en-US" sz="1500" spc="600">
                <a:solidFill>
                  <a:srgbClr val="4A5560"/>
                </a:solidFill>
                <a:latin typeface="Atkinson Hyperlegible Next"/>
              </a:rPr>
              <a:t>THE RECORD GROWS — SAME WORK, SAME RECORD</a:t>
            </a:r>
          </a:p>
        </p:txBody>
      </p:sp>
      <p:sp>
        <p:nvSpPr>
          <p:cNvPr id="941" name="Recor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7442200"/>
            <a:ext cx="16002000" cy="1270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2" name="Record Line 0"/>
          <p:cNvSpPr/>
          <p:nvPr/>
        </p:nvSpPr>
        <p:spPr>
          <a:xfrm>
            <a:off x="1371600" y="7696200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[Topic Contributor] (devise)</a:t>
            </a:r>
          </a:p>
        </p:txBody>
      </p:sp>
      <p:sp>
        <p:nvSpPr>
          <p:cNvPr id="943" name="Record Line 1"/>
          <p:cNvSpPr/>
          <p:nvPr/>
        </p:nvSpPr>
        <p:spPr>
          <a:xfrm>
            <a:off x="1371600" y="8077200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AI+OER Institute Attendees (author: maker; review)</a:t>
            </a:r>
          </a:p>
        </p:txBody>
      </p:sp>
      <p:sp>
        <p:nvSpPr>
          <p:cNvPr id="944" name="New Lin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8505952"/>
            <a:ext cx="50800" cy="3302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5" name="Record Line 2"/>
          <p:cNvSpPr/>
          <p:nvPr/>
        </p:nvSpPr>
        <p:spPr>
          <a:xfrm>
            <a:off x="1371600" y="8458200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Gemma StyleTune (ai; author: adapter)</a:t>
            </a:r>
          </a:p>
        </p:txBody>
      </p:sp>
      <p:sp>
        <p:nvSpPr>
          <p:cNvPr id="946" name="New Line Note"/>
          <p:cNvSpPr/>
          <p:nvPr/>
        </p:nvSpPr>
        <p:spPr>
          <a:xfrm>
            <a:off x="7591552" y="8458200"/>
            <a:ext cx="254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1600" i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← the new line</a:t>
            </a:r>
          </a:p>
        </p:txBody>
      </p:sp>
      <p:sp>
        <p:nvSpPr>
          <p:cNvPr id="948" name="Record Line 4"/>
          <p:cNvSpPr/>
          <p:nvPr/>
        </p:nvSpPr>
        <p:spPr>
          <a:xfrm>
            <a:off x="1371600" y="8836152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Chris Macek (prepare)</a:t>
            </a:r>
          </a:p>
        </p:txBody>
      </p:sp>
      <p:sp>
        <p:nvSpPr>
          <p:cNvPr id="949" name="Record Reading"/>
          <p:cNvSpPr/>
          <p:nvPr/>
        </p:nvSpPr>
        <p:spPr>
          <a:xfrm>
            <a:off x="11684000" y="7759700"/>
            <a:ext cx="5461000" cy="149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900"/>
              </a:lnSpc>
              <a:buNone/>
            </a:pPr>
            <a:r>
              <a:rPr lang="en-US" sz="2000" b="1">
                <a:solidFill>
                  <a:srgbClr val="141617"/>
                </a:solidFill>
                <a:latin typeface="Atkinson Hyperlegible Next"/>
              </a:rPr>
              <a:t>AI adapted. We made.</a:t>
            </a:r>
          </a:p>
          <a:p>
            <a:pPr algn="l">
              <a:lnSpc>
                <a:spcPts val="1000"/>
              </a:lnSpc>
              <a:buNone/>
            </a:pPr>
            <a:r>
              <a:rPr lang="en-US" sz="9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 </a:t>
            </a:r>
          </a:p>
          <a:p>
            <a:pPr algn="l">
              <a:lnSpc>
                <a:spcPts val="2500"/>
              </a:lnSpc>
              <a:buNone/>
            </a:pPr>
            <a:r>
              <a:rPr lang="en-US">
                <a:solidFill>
                  <a:srgbClr val="4A5560"/>
                </a:solidFill>
                <a:latin typeface="Atkinson Hyperlegible Next"/>
              </a:rPr>
              <a:t>Different acts, same layer; both true.</a:t>
            </a:r>
          </a:p>
          <a:p>
            <a:pPr algn="l">
              <a:lnSpc>
                <a:spcPts val="1000"/>
              </a:lnSpc>
              <a:buNone/>
            </a:pPr>
            <a:r>
              <a:rPr lang="en-US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 </a:t>
            </a:r>
          </a:p>
          <a:p>
            <a:pPr algn="l">
              <a:lnSpc>
                <a:spcPts val="2500"/>
              </a:lnSpc>
              <a:buNone/>
            </a:pPr>
            <a:r>
              <a:rPr lang="en-US">
                <a:solidFill>
                  <a:srgbClr val="4A5560"/>
                </a:solidFill>
                <a:latin typeface="Atkinson Hyperlegible Next"/>
              </a:rPr>
              <a:t>No scope words. No rankings.</a:t>
            </a:r>
          </a:p>
        </p:txBody>
      </p:sp>
    </p:spTree>
    <p:extLst>
      <p:ext uri="{BB962C8B-B14F-4D97-AF65-F5344CB8AC3E}">
        <p14:creationId xmlns:p14="http://schemas.microsoft.com/office/powerpoint/2010/main" val="3720339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342900" y="898525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AI Disclosure Statements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3759200"/>
            <a:ext cx="6413500" cy="4978400"/>
          </a:xfrm>
          <a:prstGeom prst="rect">
            <a:avLst/>
          </a:prstGeom>
          <a:solidFill>
            <a:srgbClr val="F3EEE2"/>
          </a:soli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68450" y="4699000"/>
            <a:ext cx="5410200" cy="228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7130"/>
              </a:lnSpc>
              <a:buNone/>
            </a:pPr>
            <a:r>
              <a:rPr lang="en-US" sz="3300" b="1" i="1" dirty="0">
                <a:solidFill>
                  <a:srgbClr val="141617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“I used AI to write and edit this nomination.”</a:t>
            </a:r>
            <a:endParaRPr lang="en-US" sz="33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66100" y="3759200"/>
            <a:ext cx="8978900" cy="4978400"/>
          </a:xfrm>
          <a:prstGeom prst="rect">
            <a:avLst/>
          </a:prstGeom>
          <a:solidFill>
            <a:srgbClr val="DCE5EB"/>
          </a:soli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750300" y="4191000"/>
            <a:ext cx="8051800" cy="3657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i="1" dirty="0">
                <a:solidFill>
                  <a:srgbClr val="1E344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“The nominator interviewed [nominee] and took extensive notes on both her work and project history. The nominator also had access to [nominee’s] CV and supporting evidence submitted for a previous award nomination. The nominator fed these three documents to ChatGPT along with the nomination format/requirements and edited the output accordingly. The nominator also infused her own content/writing throughout and consulted others on her team for peer editing.”</a:t>
            </a:r>
            <a:endParaRPr lang="en-US" sz="2400" dirty="0"/>
          </a:p>
        </p:txBody>
      </p:sp>
      <p:pic>
        <p:nvPicPr>
          <p:cNvPr id="7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0" name="Defini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235200"/>
            <a:ext cx="16002000" cy="1117600"/>
          </a:xfrm>
          <a:prstGeom prst="rect">
            <a:avLst/>
          </a:prstGeom>
          <a:solidFill>
            <a:srgbClr val="FEFDFA"/>
          </a:solidFill>
          <a:ln w="9525">
            <a:solidFill>
              <a:srgbClr val="141617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1" name="Definition Text"/>
          <p:cNvSpPr txBox="1"/>
          <p:nvPr/>
        </p:nvSpPr>
        <p:spPr>
          <a:xfrm>
            <a:off x="1651000" y="2235200"/>
            <a:ext cx="14986000" cy="1117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0" indent="0" algn="ctr">
              <a:buNone/>
            </a:pPr>
            <a:r>
              <a:rPr lang="en-US" sz="4400" b="1">
                <a:solidFill>
                  <a:srgbClr val="141617"/>
                </a:solidFill>
                <a:latin typeface="Atkinson Hyperlegible Next" pitchFamily="34" charset="0"/>
              </a:rPr>
              <a:t>dis·clo·sure</a:t>
            </a:r>
            <a:r>
              <a:rPr lang="en-US" sz="4400">
                <a:solidFill>
                  <a:srgbClr val="1E3449"/>
                </a:solidFill>
                <a:latin typeface="Atkinson Hyperlegible Next" pitchFamily="34" charset="0"/>
              </a:rPr>
              <a:t> </a:t>
            </a:r>
            <a:r>
              <a:rPr lang="en-US" sz="2800">
                <a:solidFill>
                  <a:srgbClr val="1E3449"/>
                </a:solidFill>
                <a:latin typeface="Atkinson Hyperlegible Next" pitchFamily="34" charset="0"/>
              </a:rPr>
              <a:t>— revealing something that would otherwise stay hidden</a:t>
            </a:r>
            <a:endParaRPr lang="en-US" sz="2800"/>
          </a:p>
        </p:txBody>
      </p:sp>
      <p:sp>
        <p:nvSpPr>
          <p:cNvPr id="402" name="Checkbox Form"/>
          <p:cNvSpPr/>
          <p:nvPr/>
        </p:nvSpPr>
        <p:spPr>
          <a:xfrm>
            <a:off x="1651000" y="6248400"/>
            <a:ext cx="5245100" cy="121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8A98A3"/>
            </a:solidFill>
          </a:ln>
        </p:spPr>
        <p:txBody>
          <a:bodyPr lIns="254000" tIns="0" rIns="127000" bIns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41617"/>
                </a:solidFill>
                <a:latin typeface="IBM Plex Mono" pitchFamily="34" charset="0"/>
              </a:rPr>
              <a:t>Did you use AI?  ☐ Yes  ☐ No</a:t>
            </a:r>
            <a:endParaRPr lang="en-US" sz="2000" dirty="0"/>
          </a:p>
        </p:txBody>
      </p:sp>
      <p:sp>
        <p:nvSpPr>
          <p:cNvPr id="403" name="Levine Caption"/>
          <p:cNvSpPr txBox="1"/>
          <p:nvPr/>
        </p:nvSpPr>
        <p:spPr>
          <a:xfrm>
            <a:off x="8750300" y="7950200"/>
            <a:ext cx="8051800" cy="43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1500" spc="50">
                <a:solidFill>
                  <a:srgbClr val="4A5560"/>
                </a:solidFill>
                <a:latin typeface="IBM Plex Mono" pitchFamily="34" charset="0"/>
              </a:rPr>
              <a:t>2025 OEAward nominations · 92</a:t>
            </a:r>
            <a:r>
              <a:rPr lang="en-US" sz="1500" spc="50" dirty="0">
                <a:solidFill>
                  <a:srgbClr val="4A5560"/>
                </a:solidFill>
                <a:latin typeface="IBM Plex Mono" pitchFamily="34" charset="0"/>
              </a:rPr>
              <a:t>% responded · 69% disclosed use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08838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635250" y="4368800"/>
            <a:ext cx="13096875" cy="1422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lnSpc>
                <a:spcPct val="116667"/>
              </a:lnSpc>
              <a:buNone/>
            </a:pPr>
            <a:r>
              <a:rPr lang="en-US" sz="4400">
                <a:solidFill>
                  <a:srgbClr val="14161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“I have condensed the description for you to copy to the nomination form”</a:t>
            </a:r>
            <a:endParaRPr lang="en-US" sz="4400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 rot="21242564">
            <a:off x="1351996" y="1802327"/>
            <a:ext cx="15034625" cy="10846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88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-72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“I </a:t>
            </a:r>
            <a:r>
              <a:rPr kumimoji="0" lang="en-US" sz="8800" b="1" i="1" u="none" strike="noStrike" kern="0" cap="none" spc="-72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didn’t</a:t>
            </a:r>
            <a:r>
              <a:rPr kumimoji="0" lang="en-US" sz="7200" b="1" i="0" u="none" strike="noStrike" kern="0" cap="none" spc="-72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use AI.”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7950" y="4292600"/>
            <a:ext cx="12992100" cy="9525"/>
          </a:xfrm>
          <a:prstGeom prst="rect">
            <a:avLst/>
          </a:prstGeom>
          <a:solidFill>
            <a:srgbClr val="141617">
              <a:alpha val="15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543175" y="6860700"/>
            <a:ext cx="13096875" cy="6914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240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...left </a:t>
            </a:r>
            <a:r>
              <a:rPr lang="en-US" sz="24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at the top of the pasted passage</a:t>
            </a:r>
            <a:endParaRPr lang="en-US" sz="2400" dirty="0"/>
          </a:p>
        </p:txBody>
      </p:sp>
      <p:pic>
        <p:nvPicPr>
          <p:cNvPr id="6" name="Image 0" descr="Clear Box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0" name="Hairline Botto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7950" y="5994400"/>
            <a:ext cx="12992100" cy="9525"/>
          </a:xfrm>
          <a:prstGeom prst="rect">
            <a:avLst/>
          </a:prstGeom>
          <a:solidFill>
            <a:srgbClr val="141617">
              <a:alpha val="15000"/>
            </a:srgb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9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+mn-ea"/>
                <a:cs typeface="+mn-cs"/>
              </a:rPr>
              <a:t>Stop “Disclosing.” Start Crediting.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13000"/>
            <a:ext cx="5257800" cy="1905000"/>
          </a:xfrm>
          <a:prstGeom prst="rect">
            <a:avLst/>
          </a:prstGeom>
          <a:solidFill>
            <a:srgbClr val="E8E4DA">
              <a:alpha val="55000"/>
            </a:srgbClr>
          </a:solidFill>
          <a:ln w="9525"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473200" y="2692400"/>
            <a:ext cx="45974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 b="1">
                <a:solidFill>
                  <a:srgbClr val="141617"/>
                </a:solidFill>
                <a:latin typeface="Atkinson Hyperlegible Next"/>
              </a:rPr>
              <a:t>Bare disclosure</a:t>
            </a:r>
          </a:p>
        </p:txBody>
      </p:sp>
      <p:sp>
        <p:nvSpPr>
          <p:cNvPr id="5" name="Text 3"/>
          <p:cNvSpPr/>
          <p:nvPr/>
        </p:nvSpPr>
        <p:spPr>
          <a:xfrm>
            <a:off x="1473200" y="3200400"/>
            <a:ext cx="4597400" cy="889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200"/>
              </a:lnSpc>
              <a:buNone/>
            </a:pPr>
            <a:r>
              <a:rPr lang="en-US" sz="1800">
                <a:solidFill>
                  <a:srgbClr val="5C564B"/>
                </a:solidFill>
                <a:latin typeface="Atkinson Hyperlegible Next"/>
              </a:rPr>
              <a:t>“I used AI.”</a:t>
            </a:r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5100" y="2413000"/>
            <a:ext cx="5257800" cy="1905000"/>
          </a:xfrm>
          <a:prstGeom prst="rect">
            <a:avLst/>
          </a:prstGeom>
          <a:solidFill>
            <a:srgbClr val="E8E4DA">
              <a:alpha val="55000"/>
            </a:srgbClr>
          </a:solidFill>
          <a:ln w="9525"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845300" y="2692400"/>
            <a:ext cx="45974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 b="1">
                <a:solidFill>
                  <a:srgbClr val="141617"/>
                </a:solidFill>
                <a:latin typeface="Atkinson Hyperlegible Next"/>
              </a:rPr>
              <a:t>Elaborate disclosure</a:t>
            </a:r>
          </a:p>
        </p:txBody>
      </p:sp>
      <p:sp>
        <p:nvSpPr>
          <p:cNvPr id="8" name="Text 6"/>
          <p:cNvSpPr/>
          <p:nvPr/>
        </p:nvSpPr>
        <p:spPr>
          <a:xfrm>
            <a:off x="6845300" y="3200400"/>
            <a:ext cx="4597400" cy="889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200"/>
              </a:lnSpc>
              <a:buNone/>
            </a:pPr>
            <a:r>
              <a:rPr lang="en-US" sz="1800">
                <a:solidFill>
                  <a:srgbClr val="5C564B"/>
                </a:solidFill>
                <a:latin typeface="Atkinson Hyperlegible Next"/>
              </a:rPr>
              <a:t>A paragraph of process — honest, but unstructured and unqueryable.</a:t>
            </a:r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87200" y="2413000"/>
            <a:ext cx="5257800" cy="1905000"/>
          </a:xfrm>
          <a:prstGeom prst="rect">
            <a:avLst/>
          </a:prstGeom>
          <a:solidFill>
            <a:srgbClr val="E8E4DA">
              <a:alpha val="55000"/>
            </a:srgbClr>
          </a:solidFill>
          <a:ln w="9525"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217400" y="2692400"/>
            <a:ext cx="45974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2000" b="1">
                <a:solidFill>
                  <a:srgbClr val="141617"/>
                </a:solidFill>
                <a:latin typeface="Atkinson Hyperlegible Next"/>
              </a:rPr>
              <a:t>Non-disclosure</a:t>
            </a:r>
          </a:p>
        </p:txBody>
      </p:sp>
      <p:sp>
        <p:nvSpPr>
          <p:cNvPr id="11" name="Text 9"/>
          <p:cNvSpPr/>
          <p:nvPr/>
        </p:nvSpPr>
        <p:spPr>
          <a:xfrm>
            <a:off x="12217400" y="3200400"/>
            <a:ext cx="4597400" cy="889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2200"/>
              </a:lnSpc>
              <a:buNone/>
            </a:pPr>
            <a:r>
              <a:rPr lang="en-US" sz="1800">
                <a:solidFill>
                  <a:srgbClr val="5C564B"/>
                </a:solidFill>
                <a:latin typeface="Atkinson Hyperlegible Next"/>
              </a:rPr>
              <a:t>“I didn’t use AI” — with the trail left behind.</a:t>
            </a:r>
          </a:p>
        </p:txBody>
      </p:sp>
      <p:pic>
        <p:nvPicPr>
          <p:cNvPr id="15" name="Image 0" descr="Clear Box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50" name="Top Row Label"/>
          <p:cNvSpPr/>
          <p:nvPr/>
        </p:nvSpPr>
        <p:spPr>
          <a:xfrm>
            <a:off x="1143000" y="1981200"/>
            <a:ext cx="1016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7E7768"/>
                </a:solidFill>
                <a:latin typeface="Atkinson Hyperlegible Next"/>
              </a:rPr>
              <a:t>THREE WAYS PEOPLE HANDLE IT TODAY</a:t>
            </a:r>
          </a:p>
        </p:txBody>
      </p:sp>
      <p:sp>
        <p:nvSpPr>
          <p:cNvPr id="951" name="Record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029200"/>
            <a:ext cx="16002000" cy="3810000"/>
          </a:xfrm>
          <a:prstGeom prst="rect">
            <a:avLst/>
          </a:prstGeom>
          <a:solidFill>
            <a:srgbClr val="FFFF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2" name="Record Sp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029200"/>
            <a:ext cx="63500" cy="38100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3" name="Record Eyebrow"/>
          <p:cNvSpPr/>
          <p:nvPr/>
        </p:nvSpPr>
        <p:spPr>
          <a:xfrm>
            <a:off x="1701800" y="5410200"/>
            <a:ext cx="889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THE SAME INFORMATION, AS A RECORD</a:t>
            </a:r>
          </a:p>
        </p:txBody>
      </p:sp>
      <p:sp>
        <p:nvSpPr>
          <p:cNvPr id="954" name="Rec Name 0"/>
          <p:cNvSpPr/>
          <p:nvPr/>
        </p:nvSpPr>
        <p:spPr>
          <a:xfrm>
            <a:off x="2438400" y="6019800"/>
            <a:ext cx="584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—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[Nominator]</a:t>
            </a:r>
          </a:p>
        </p:txBody>
      </p:sp>
      <p:sp>
        <p:nvSpPr>
          <p:cNvPr id="955" name="Rec Layer 0"/>
          <p:cNvSpPr/>
          <p:nvPr/>
        </p:nvSpPr>
        <p:spPr>
          <a:xfrm>
            <a:off x="1701800" y="60198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DAP</a:t>
            </a:r>
          </a:p>
        </p:txBody>
      </p:sp>
      <p:sp>
        <p:nvSpPr>
          <p:cNvPr id="956" name="Rec Name 1"/>
          <p:cNvSpPr/>
          <p:nvPr/>
        </p:nvSpPr>
        <p:spPr>
          <a:xfrm>
            <a:off x="2438400" y="6578600"/>
            <a:ext cx="584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—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ChatGPT (ai)</a:t>
            </a:r>
          </a:p>
        </p:txBody>
      </p:sp>
      <p:sp>
        <p:nvSpPr>
          <p:cNvPr id="957" name="Rec Layer 1"/>
          <p:cNvSpPr/>
          <p:nvPr/>
        </p:nvSpPr>
        <p:spPr>
          <a:xfrm>
            <a:off x="1701800" y="65786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A</a:t>
            </a:r>
          </a:p>
        </p:txBody>
      </p:sp>
      <p:sp>
        <p:nvSpPr>
          <p:cNvPr id="958" name="Rec Name 2"/>
          <p:cNvSpPr/>
          <p:nvPr/>
        </p:nvSpPr>
        <p:spPr>
          <a:xfrm>
            <a:off x="2438400" y="7137400"/>
            <a:ext cx="584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4A5560"/>
                </a:solidFill>
                <a:latin typeface="IBM Plex Mono" pitchFamily="34" charset="0"/>
                <a:cs typeface="IBM Plex Mono" pitchFamily="34" charset="-120"/>
              </a:rPr>
              <a:t>—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[team peer editors]</a:t>
            </a:r>
          </a:p>
        </p:txBody>
      </p:sp>
      <p:sp>
        <p:nvSpPr>
          <p:cNvPr id="959" name="Rec Layer 2"/>
          <p:cNvSpPr/>
          <p:nvPr/>
        </p:nvSpPr>
        <p:spPr>
          <a:xfrm>
            <a:off x="1701800" y="7137400"/>
            <a:ext cx="1143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R</a:t>
            </a:r>
          </a:p>
        </p:txBody>
      </p:sp>
      <p:sp>
        <p:nvSpPr>
          <p:cNvPr id="960" name="Record Reading"/>
          <p:cNvSpPr/>
          <p:nvPr/>
        </p:nvSpPr>
        <p:spPr>
          <a:xfrm>
            <a:off x="10033000" y="6019800"/>
            <a:ext cx="6553200" cy="228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Atkinson Hyperlegible Next"/>
              </a:rPr>
              <a:t>AI gets a line.</a:t>
            </a:r>
          </a:p>
          <a:p>
            <a:pPr algn="l">
              <a:lnSpc>
                <a:spcPts val="1200"/>
              </a:lnSpc>
              <a:buNone/>
            </a:pPr>
            <a:r>
              <a:rPr lang="en-US" sz="9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 </a:t>
            </a:r>
          </a:p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Not a confession box — a credit line, in the same</a:t>
            </a:r>
          </a:p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vocabulary as everyone else on the record.</a:t>
            </a:r>
          </a:p>
          <a:p>
            <a:pPr algn="l">
              <a:lnSpc>
                <a:spcPts val="1400"/>
              </a:lnSpc>
              <a:buNone/>
            </a:pPr>
            <a:r>
              <a:rPr lang="en-US" sz="9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 </a:t>
            </a:r>
          </a:p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Every claim has a name on it.</a:t>
            </a:r>
          </a:p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The reader stays the judge.</a:t>
            </a:r>
          </a:p>
        </p:txBody>
      </p:sp>
    </p:spTree>
    <p:extLst>
      <p:ext uri="{BB962C8B-B14F-4D97-AF65-F5344CB8AC3E}">
        <p14:creationId xmlns:p14="http://schemas.microsoft.com/office/powerpoint/2010/main" val="644442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Full Record: The Wetland Field Guide</a:t>
            </a:r>
          </a:p>
        </p:txBody>
      </p:sp>
      <p:pic>
        <p:nvPicPr>
          <p:cNvPr id="43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44" name="Shape 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40" name="Spine Ra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184400"/>
            <a:ext cx="9525" cy="69088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1" name="Row Rul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184400"/>
            <a:ext cx="16002000" cy="12700"/>
          </a:xfrm>
          <a:prstGeom prst="rect">
            <a:avLst/>
          </a:prstGeom>
          <a:solidFill>
            <a:srgbClr val="141617">
              <a:alpha val="2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2" name="Station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28686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43" name="Layer Letter 0"/>
          <p:cNvSpPr/>
          <p:nvPr/>
        </p:nvSpPr>
        <p:spPr>
          <a:xfrm>
            <a:off x="1143000" y="2565400"/>
            <a:ext cx="914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5000"/>
              </a:lnSpc>
              <a:buNone/>
            </a:pPr>
            <a:r>
              <a:rPr lang="en-US" sz="4400" b="1">
                <a:solidFill>
                  <a:srgbClr val="2C6A90"/>
                </a:solidFill>
                <a:latin typeface="Atkinson Hyperlegible Next" pitchFamily="34" charset="0"/>
                <a:cs typeface="Atkinson Hyperlegible Next" pitchFamily="34" charset="-120"/>
              </a:rPr>
              <a:t>D</a:t>
            </a:r>
          </a:p>
        </p:txBody>
      </p:sp>
      <p:sp>
        <p:nvSpPr>
          <p:cNvPr id="944" name="Layer Name 0"/>
          <p:cNvSpPr/>
          <p:nvPr/>
        </p:nvSpPr>
        <p:spPr>
          <a:xfrm>
            <a:off x="2171700" y="2692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100" b="1">
                <a:solidFill>
                  <a:srgbClr val="141617"/>
                </a:solidFill>
                <a:latin typeface="Atkinson Hyperlegible Next"/>
              </a:rPr>
              <a:t>Devise</a:t>
            </a:r>
          </a:p>
        </p:txBody>
      </p:sp>
      <p:sp>
        <p:nvSpPr>
          <p:cNvPr id="945" name="Credit 0-0"/>
          <p:cNvSpPr/>
          <p:nvPr/>
        </p:nvSpPr>
        <p:spPr>
          <a:xfrm>
            <a:off x="5080000" y="27178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Maya</a:t>
            </a:r>
          </a:p>
        </p:txBody>
      </p:sp>
      <p:sp>
        <p:nvSpPr>
          <p:cNvPr id="946" name="Act 0-0"/>
          <p:cNvSpPr/>
          <p:nvPr/>
        </p:nvSpPr>
        <p:spPr>
          <a:xfrm>
            <a:off x="10160000" y="2737876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originator, shaper</a:t>
            </a:r>
          </a:p>
        </p:txBody>
      </p:sp>
      <p:sp>
        <p:nvSpPr>
          <p:cNvPr id="947" name="Row Ru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3657600"/>
            <a:ext cx="16002000" cy="12700"/>
          </a:xfrm>
          <a:prstGeom prst="rect">
            <a:avLst/>
          </a:prstGeom>
          <a:solidFill>
            <a:srgbClr val="141617">
              <a:alpha val="2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8" name="Stati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460216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49" name="Layer Letter 1"/>
          <p:cNvSpPr/>
          <p:nvPr/>
        </p:nvSpPr>
        <p:spPr>
          <a:xfrm>
            <a:off x="1143000" y="4298950"/>
            <a:ext cx="914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5000"/>
              </a:lnSpc>
              <a:buNone/>
            </a:pPr>
            <a:r>
              <a:rPr lang="en-US" sz="4400" b="1">
                <a:solidFill>
                  <a:srgbClr val="2C6A90"/>
                </a:solidFill>
                <a:latin typeface="Atkinson Hyperlegible Next" pitchFamily="34" charset="0"/>
                <a:cs typeface="Atkinson Hyperlegible Next" pitchFamily="34" charset="-120"/>
              </a:rPr>
              <a:t>A</a:t>
            </a:r>
          </a:p>
        </p:txBody>
      </p:sp>
      <p:sp>
        <p:nvSpPr>
          <p:cNvPr id="950" name="Layer Name 1"/>
          <p:cNvSpPr/>
          <p:nvPr/>
        </p:nvSpPr>
        <p:spPr>
          <a:xfrm>
            <a:off x="2171700" y="442595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100" b="1">
                <a:solidFill>
                  <a:srgbClr val="141617"/>
                </a:solidFill>
                <a:latin typeface="Atkinson Hyperlegible Next"/>
              </a:rPr>
              <a:t>Author</a:t>
            </a:r>
          </a:p>
        </p:txBody>
      </p:sp>
      <p:sp>
        <p:nvSpPr>
          <p:cNvPr id="951" name="Credit 1-0"/>
          <p:cNvSpPr/>
          <p:nvPr/>
        </p:nvSpPr>
        <p:spPr>
          <a:xfrm>
            <a:off x="5080000" y="413385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Jordan · Priya · Devon · Amara</a:t>
            </a:r>
          </a:p>
        </p:txBody>
      </p:sp>
      <p:sp>
        <p:nvSpPr>
          <p:cNvPr id="952" name="Act 1-0"/>
          <p:cNvSpPr/>
          <p:nvPr/>
        </p:nvSpPr>
        <p:spPr>
          <a:xfrm>
            <a:off x="10160000" y="413385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makers</a:t>
            </a:r>
          </a:p>
        </p:txBody>
      </p:sp>
      <p:sp>
        <p:nvSpPr>
          <p:cNvPr id="953" name="Credit 1-1"/>
          <p:cNvSpPr/>
          <p:nvPr/>
        </p:nvSpPr>
        <p:spPr>
          <a:xfrm>
            <a:off x="5080000" y="456565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Claude (ai)</a:t>
            </a:r>
          </a:p>
        </p:txBody>
      </p:sp>
      <p:sp>
        <p:nvSpPr>
          <p:cNvPr id="954" name="Act 1-1"/>
          <p:cNvSpPr/>
          <p:nvPr/>
        </p:nvSpPr>
        <p:spPr>
          <a:xfrm>
            <a:off x="10160000" y="456565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adapter</a:t>
            </a:r>
          </a:p>
        </p:txBody>
      </p:sp>
      <p:sp>
        <p:nvSpPr>
          <p:cNvPr id="955" name="Row Ru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486400"/>
            <a:ext cx="16002000" cy="12700"/>
          </a:xfrm>
          <a:prstGeom prst="rect">
            <a:avLst/>
          </a:prstGeom>
          <a:solidFill>
            <a:srgbClr val="141617">
              <a:alpha val="2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6" name="Statio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63992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57" name="Layer Letter 2"/>
          <p:cNvSpPr/>
          <p:nvPr/>
        </p:nvSpPr>
        <p:spPr>
          <a:xfrm>
            <a:off x="1143000" y="6096000"/>
            <a:ext cx="914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5000"/>
              </a:lnSpc>
              <a:buNone/>
            </a:pPr>
            <a:r>
              <a:rPr lang="en-US" sz="4400" b="1">
                <a:solidFill>
                  <a:srgbClr val="2C6A90"/>
                </a:solidFill>
                <a:latin typeface="Atkinson Hyperlegible Next" pitchFamily="34" charset="0"/>
                <a:cs typeface="Atkinson Hyperlegible Next" pitchFamily="34" charset="-120"/>
              </a:rPr>
              <a:t>R</a:t>
            </a:r>
          </a:p>
        </p:txBody>
      </p:sp>
      <p:sp>
        <p:nvSpPr>
          <p:cNvPr id="958" name="Layer Name 2"/>
          <p:cNvSpPr/>
          <p:nvPr/>
        </p:nvSpPr>
        <p:spPr>
          <a:xfrm>
            <a:off x="2171700" y="62230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100" b="1">
                <a:solidFill>
                  <a:srgbClr val="141617"/>
                </a:solidFill>
                <a:latin typeface="Atkinson Hyperlegible Next"/>
              </a:rPr>
              <a:t>Review</a:t>
            </a:r>
          </a:p>
        </p:txBody>
      </p:sp>
      <p:sp>
        <p:nvSpPr>
          <p:cNvPr id="959" name="Credit 2-0"/>
          <p:cNvSpPr/>
          <p:nvPr/>
        </p:nvSpPr>
        <p:spPr>
          <a:xfrm>
            <a:off x="5080000" y="59817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Jordan · Priya · Devon · Amara</a:t>
            </a:r>
          </a:p>
        </p:txBody>
      </p:sp>
      <p:sp>
        <p:nvSpPr>
          <p:cNvPr id="960" name="Act 2-0"/>
          <p:cNvSpPr/>
          <p:nvPr/>
        </p:nvSpPr>
        <p:spPr>
          <a:xfrm>
            <a:off x="10160000" y="598170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reviewers, refiners</a:t>
            </a:r>
          </a:p>
        </p:txBody>
      </p:sp>
      <p:sp>
        <p:nvSpPr>
          <p:cNvPr id="961" name="Credit 2-1"/>
          <p:cNvSpPr/>
          <p:nvPr/>
        </p:nvSpPr>
        <p:spPr>
          <a:xfrm>
            <a:off x="5080000" y="64135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Maya</a:t>
            </a:r>
          </a:p>
        </p:txBody>
      </p:sp>
      <p:sp>
        <p:nvSpPr>
          <p:cNvPr id="962" name="Act 2-1"/>
          <p:cNvSpPr/>
          <p:nvPr/>
        </p:nvSpPr>
        <p:spPr>
          <a:xfrm>
            <a:off x="10160000" y="641350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verifier</a:t>
            </a:r>
          </a:p>
        </p:txBody>
      </p:sp>
      <p:sp>
        <p:nvSpPr>
          <p:cNvPr id="965" name="Row Ru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7315200"/>
            <a:ext cx="16002000" cy="12700"/>
          </a:xfrm>
          <a:prstGeom prst="rect">
            <a:avLst/>
          </a:prstGeom>
          <a:solidFill>
            <a:srgbClr val="141617">
              <a:alpha val="2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6" name="Station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575" y="8228013"/>
            <a:ext cx="104775" cy="104775"/>
          </a:xfrm>
          <a:prstGeom prst="ellipse">
            <a:avLst/>
          </a:prstGeom>
          <a:solidFill>
            <a:srgbClr val="FEFDFA"/>
          </a:solidFill>
          <a:ln w="14288">
            <a:solidFill>
              <a:srgbClr val="6B89A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67" name="Layer Letter 3"/>
          <p:cNvSpPr/>
          <p:nvPr/>
        </p:nvSpPr>
        <p:spPr>
          <a:xfrm>
            <a:off x="1143000" y="7924800"/>
            <a:ext cx="914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5000"/>
              </a:lnSpc>
              <a:buNone/>
            </a:pPr>
            <a:r>
              <a:rPr lang="en-US" sz="4400" b="1">
                <a:solidFill>
                  <a:srgbClr val="2C6A90"/>
                </a:solidFill>
                <a:latin typeface="Atkinson Hyperlegible Next" pitchFamily="34" charset="0"/>
                <a:cs typeface="Atkinson Hyperlegible Next" pitchFamily="34" charset="-120"/>
              </a:rPr>
              <a:t>P</a:t>
            </a:r>
          </a:p>
        </p:txBody>
      </p:sp>
      <p:sp>
        <p:nvSpPr>
          <p:cNvPr id="968" name="Layer Name 3"/>
          <p:cNvSpPr/>
          <p:nvPr/>
        </p:nvSpPr>
        <p:spPr>
          <a:xfrm>
            <a:off x="2171700" y="80518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100" b="1">
                <a:solidFill>
                  <a:srgbClr val="141617"/>
                </a:solidFill>
                <a:latin typeface="Atkinson Hyperlegible Next"/>
              </a:rPr>
              <a:t>Prepare</a:t>
            </a:r>
          </a:p>
        </p:txBody>
      </p:sp>
      <p:sp>
        <p:nvSpPr>
          <p:cNvPr id="969" name="Credit 3-0"/>
          <p:cNvSpPr/>
          <p:nvPr/>
        </p:nvSpPr>
        <p:spPr>
          <a:xfrm>
            <a:off x="5080000" y="75438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Felix</a:t>
            </a:r>
          </a:p>
        </p:txBody>
      </p:sp>
      <p:sp>
        <p:nvSpPr>
          <p:cNvPr id="970" name="Act 3-0"/>
          <p:cNvSpPr/>
          <p:nvPr/>
        </p:nvSpPr>
        <p:spPr>
          <a:xfrm>
            <a:off x="10160000" y="754380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finisher</a:t>
            </a:r>
          </a:p>
        </p:txBody>
      </p:sp>
      <p:sp>
        <p:nvSpPr>
          <p:cNvPr id="971" name="Credit 3-1"/>
          <p:cNvSpPr/>
          <p:nvPr/>
        </p:nvSpPr>
        <p:spPr>
          <a:xfrm>
            <a:off x="5080000" y="79756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Sana</a:t>
            </a:r>
          </a:p>
        </p:txBody>
      </p:sp>
      <p:sp>
        <p:nvSpPr>
          <p:cNvPr id="972" name="Act 3-1"/>
          <p:cNvSpPr/>
          <p:nvPr/>
        </p:nvSpPr>
        <p:spPr>
          <a:xfrm>
            <a:off x="10160000" y="797560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distributor</a:t>
            </a:r>
          </a:p>
        </p:txBody>
      </p:sp>
      <p:sp>
        <p:nvSpPr>
          <p:cNvPr id="973" name="Credit 3-2"/>
          <p:cNvSpPr/>
          <p:nvPr/>
        </p:nvSpPr>
        <p:spPr>
          <a:xfrm>
            <a:off x="5080000" y="84074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the state OER repository</a:t>
            </a:r>
          </a:p>
        </p:txBody>
      </p:sp>
      <p:sp>
        <p:nvSpPr>
          <p:cNvPr id="974" name="Act 3-2"/>
          <p:cNvSpPr/>
          <p:nvPr/>
        </p:nvSpPr>
        <p:spPr>
          <a:xfrm>
            <a:off x="10160000" y="8407400"/>
            <a:ext cx="33020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b="1">
                <a:solidFill>
                  <a:srgbClr val="3D4A57"/>
                </a:solidFill>
                <a:latin typeface="Atkinson Hyperlegible Next"/>
              </a:rPr>
              <a:t>keeper</a:t>
            </a:r>
          </a:p>
        </p:txBody>
      </p:sp>
      <p:sp>
        <p:nvSpPr>
          <p:cNvPr id="975" name="Clos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9093200"/>
            <a:ext cx="13716000" cy="12700"/>
          </a:xfrm>
          <a:prstGeom prst="rect">
            <a:avLst/>
          </a:prstGeom>
          <a:solidFill>
            <a:srgbClr val="141617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6" name="Close Line"/>
          <p:cNvSpPr/>
          <p:nvPr/>
        </p:nvSpPr>
        <p:spPr>
          <a:xfrm>
            <a:off x="1143000" y="9220200"/>
            <a:ext cx="13716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2400"/>
              </a:lnSpc>
              <a:buNone/>
            </a:pPr>
            <a:r>
              <a:rPr lang="en-US" sz="1800" i="1">
                <a:solidFill>
                  <a:srgbClr val="4A5560"/>
                </a:solidFill>
                <a:latin typeface="Atkinson Hyperlegible Next"/>
              </a:rPr>
              <a:t>Nine contributors, human and AI, every layer — and nobody needed a job title.</a:t>
            </a:r>
          </a:p>
        </p:txBody>
      </p:sp>
    </p:spTree>
    <p:extLst>
      <p:ext uri="{BB962C8B-B14F-4D97-AF65-F5344CB8AC3E}">
        <p14:creationId xmlns:p14="http://schemas.microsoft.com/office/powerpoint/2010/main" val="25121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60" name="TW Eyebrow"/>
          <p:cNvSpPr/>
          <p:nvPr/>
        </p:nvSpPr>
        <p:spPr>
          <a:xfrm>
            <a:off x="1143000" y="2489200"/>
            <a:ext cx="16002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TRADE WORDS — YOUR FIELD’S OWN LANGUAGE</a:t>
            </a:r>
          </a:p>
        </p:txBody>
      </p:sp>
      <p:sp>
        <p:nvSpPr>
          <p:cNvPr id="961" name="TW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895600"/>
            <a:ext cx="16002000" cy="12700"/>
          </a:xfrm>
          <a:prstGeom prst="rect">
            <a:avLst/>
          </a:prstGeom>
          <a:solidFill>
            <a:srgbClr val="141617">
              <a:alpha val="2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2" name="TW Sub"/>
          <p:cNvSpPr/>
          <p:nvPr/>
        </p:nvSpPr>
        <p:spPr>
          <a:xfrm>
            <a:off x="1143000" y="3098800"/>
            <a:ext cx="16002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4A5560"/>
                </a:solidFill>
                <a:latin typeface="Atkinson Hyperlegible Next"/>
              </a:rPr>
              <a:t>The words a field already uses for its own trades. Each one folds up to one of the thirteen acts.</a:t>
            </a:r>
          </a:p>
        </p:txBody>
      </p:sp>
      <p:sp>
        <p:nvSpPr>
          <p:cNvPr id="963" name="TW Field 0"/>
          <p:cNvSpPr/>
          <p:nvPr/>
        </p:nvSpPr>
        <p:spPr>
          <a:xfrm>
            <a:off x="1143000" y="3810000"/>
            <a:ext cx="36957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music:</a:t>
            </a:r>
          </a:p>
        </p:txBody>
      </p:sp>
      <p:sp>
        <p:nvSpPr>
          <p:cNvPr id="964" name="TW Word 0"/>
          <p:cNvSpPr/>
          <p:nvPr/>
        </p:nvSpPr>
        <p:spPr>
          <a:xfrm>
            <a:off x="1143000" y="4191000"/>
            <a:ext cx="3695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songwriter</a:t>
            </a:r>
          </a:p>
        </p:txBody>
      </p:sp>
      <p:sp>
        <p:nvSpPr>
          <p:cNvPr id="965" name="TW Field 1"/>
          <p:cNvSpPr/>
          <p:nvPr/>
        </p:nvSpPr>
        <p:spPr>
          <a:xfrm>
            <a:off x="5143500" y="3810000"/>
            <a:ext cx="36957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film:</a:t>
            </a:r>
          </a:p>
        </p:txBody>
      </p:sp>
      <p:sp>
        <p:nvSpPr>
          <p:cNvPr id="966" name="TW Word 1"/>
          <p:cNvSpPr/>
          <p:nvPr/>
        </p:nvSpPr>
        <p:spPr>
          <a:xfrm>
            <a:off x="5143500" y="4191000"/>
            <a:ext cx="3695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colorist</a:t>
            </a:r>
          </a:p>
        </p:txBody>
      </p:sp>
      <p:sp>
        <p:nvSpPr>
          <p:cNvPr id="967" name="TW Field 2"/>
          <p:cNvSpPr/>
          <p:nvPr/>
        </p:nvSpPr>
        <p:spPr>
          <a:xfrm>
            <a:off x="9144000" y="3810000"/>
            <a:ext cx="36957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academic:</a:t>
            </a:r>
          </a:p>
        </p:txBody>
      </p:sp>
      <p:sp>
        <p:nvSpPr>
          <p:cNvPr id="968" name="TW Word 2"/>
          <p:cNvSpPr/>
          <p:nvPr/>
        </p:nvSpPr>
        <p:spPr>
          <a:xfrm>
            <a:off x="9144000" y="4191000"/>
            <a:ext cx="3695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peer-reviewer</a:t>
            </a:r>
          </a:p>
        </p:txBody>
      </p:sp>
      <p:sp>
        <p:nvSpPr>
          <p:cNvPr id="969" name="TW Field 3"/>
          <p:cNvSpPr/>
          <p:nvPr/>
        </p:nvSpPr>
        <p:spPr>
          <a:xfrm>
            <a:off x="13144500" y="3810000"/>
            <a:ext cx="36957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18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journalism:</a:t>
            </a:r>
          </a:p>
        </p:txBody>
      </p:sp>
      <p:sp>
        <p:nvSpPr>
          <p:cNvPr id="970" name="TW Word 3"/>
          <p:cNvSpPr/>
          <p:nvPr/>
        </p:nvSpPr>
        <p:spPr>
          <a:xfrm>
            <a:off x="13144500" y="4191000"/>
            <a:ext cx="36957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fact-checker</a:t>
            </a:r>
          </a:p>
        </p:txBody>
      </p:sp>
      <p:sp>
        <p:nvSpPr>
          <p:cNvPr id="971" name="TW Count"/>
          <p:cNvSpPr/>
          <p:nvPr/>
        </p:nvSpPr>
        <p:spPr>
          <a:xfrm>
            <a:off x="1101958" y="5080762"/>
            <a:ext cx="9735524" cy="3540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600"/>
              </a:lnSpc>
              <a:buNone/>
            </a:pPr>
            <a:r>
              <a:rPr lang="en-US" sz="2200" b="1" i="1">
                <a:solidFill>
                  <a:srgbClr val="2C6A90"/>
                </a:solidFill>
                <a:latin typeface="Atkinson Hyperlegible Next"/>
              </a:rPr>
              <a:t>150+ trade words mapped across seven fields</a:t>
            </a:r>
          </a:p>
        </p:txBody>
      </p:sp>
      <p:sp>
        <p:nvSpPr>
          <p:cNvPr id="972" name="SW Eyebrow"/>
          <p:cNvSpPr/>
          <p:nvPr/>
        </p:nvSpPr>
        <p:spPr>
          <a:xfrm>
            <a:off x="1143000" y="5918200"/>
            <a:ext cx="16002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SCOPE WORDS — HOW MUCH SOMEONE CONTRIBUTED</a:t>
            </a:r>
          </a:p>
        </p:txBody>
      </p:sp>
      <p:sp>
        <p:nvSpPr>
          <p:cNvPr id="973" name="SW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6324600"/>
            <a:ext cx="16002000" cy="12700"/>
          </a:xfrm>
          <a:prstGeom prst="rect">
            <a:avLst/>
          </a:prstGeom>
          <a:solidFill>
            <a:srgbClr val="141617">
              <a:alpha val="2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4" name="SW Sub"/>
          <p:cNvSpPr/>
          <p:nvPr/>
        </p:nvSpPr>
        <p:spPr>
          <a:xfrm>
            <a:off x="1143000" y="6527800"/>
            <a:ext cx="16002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4A5560"/>
                </a:solidFill>
                <a:latin typeface="Atkinson Hyperlegible Next"/>
              </a:rPr>
              <a:t>Used when people share the same act. They attach at any of the three levels.</a:t>
            </a:r>
          </a:p>
        </p:txBody>
      </p:sp>
      <p:sp>
        <p:nvSpPr>
          <p:cNvPr id="975" name="SW Mark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7239000"/>
            <a:ext cx="50800" cy="5080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6" name="SW Word 0"/>
          <p:cNvSpPr/>
          <p:nvPr/>
        </p:nvSpPr>
        <p:spPr>
          <a:xfrm>
            <a:off x="1371600" y="7239000"/>
            <a:ext cx="34671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400"/>
              </a:lnSpc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sole</a:t>
            </a:r>
          </a:p>
        </p:txBody>
      </p:sp>
      <p:sp>
        <p:nvSpPr>
          <p:cNvPr id="977" name="SW Mark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43500" y="7239000"/>
            <a:ext cx="50800" cy="5080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8" name="SW Word 1"/>
          <p:cNvSpPr/>
          <p:nvPr/>
        </p:nvSpPr>
        <p:spPr>
          <a:xfrm>
            <a:off x="5372100" y="7239000"/>
            <a:ext cx="34671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400"/>
              </a:lnSpc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lead</a:t>
            </a:r>
          </a:p>
        </p:txBody>
      </p:sp>
      <p:sp>
        <p:nvSpPr>
          <p:cNvPr id="979" name="SW Mark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7239000"/>
            <a:ext cx="50800" cy="5080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0" name="SW Word 2"/>
          <p:cNvSpPr/>
          <p:nvPr/>
        </p:nvSpPr>
        <p:spPr>
          <a:xfrm>
            <a:off x="9372600" y="7239000"/>
            <a:ext cx="34671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400"/>
              </a:lnSpc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supporting</a:t>
            </a:r>
          </a:p>
        </p:txBody>
      </p:sp>
      <p:sp>
        <p:nvSpPr>
          <p:cNvPr id="981" name="SW Mark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44500" y="7239000"/>
            <a:ext cx="50800" cy="508000"/>
          </a:xfrm>
          <a:prstGeom prst="rect">
            <a:avLst/>
          </a:prstGeom>
          <a:solidFill>
            <a:srgbClr val="2C6A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2" name="SW Word 3"/>
          <p:cNvSpPr/>
          <p:nvPr/>
        </p:nvSpPr>
        <p:spPr>
          <a:xfrm>
            <a:off x="13373100" y="7239000"/>
            <a:ext cx="34671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400"/>
              </a:lnSpc>
              <a:buNone/>
            </a:pPr>
            <a:r>
              <a:rPr lang="en-US" sz="26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equal</a:t>
            </a:r>
          </a:p>
        </p:txBody>
      </p:sp>
      <p:sp>
        <p:nvSpPr>
          <p:cNvPr id="983" name="F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8305800"/>
            <a:ext cx="16002000" cy="12700"/>
          </a:xfrm>
          <a:prstGeom prst="rect">
            <a:avLst/>
          </a:prstGeom>
          <a:solidFill>
            <a:srgbClr val="141617">
              <a:alpha val="2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4" name="FR Note"/>
          <p:cNvSpPr/>
          <p:nvPr/>
        </p:nvSpPr>
        <p:spPr>
          <a:xfrm>
            <a:off x="1143000" y="8534400"/>
            <a:ext cx="5422604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5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A formal notation sits under everything we did today for when your work needs it. Never required.</a:t>
            </a:r>
          </a:p>
        </p:txBody>
      </p:sp>
      <p:sp>
        <p:nvSpPr>
          <p:cNvPr id="985" name="Why Note"/>
          <p:cNvSpPr/>
          <p:nvPr/>
        </p:nvSpPr>
        <p:spPr>
          <a:xfrm>
            <a:off x="10033000" y="8534400"/>
            <a:ext cx="5588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500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/>
              </a:rPr>
              <a:t>And the why travels, too — your reasoning and pedagogy ride with the work</a:t>
            </a:r>
            <a:r>
              <a:rPr lang="en-US">
                <a:solidFill>
                  <a:srgbClr val="4A5560"/>
                </a:solidFill>
                <a:latin typeface="Atkinson Hyperlegible Next"/>
              </a:rPr>
              <a:t> </a:t>
            </a:r>
            <a:r>
              <a:rPr lang="en-US" sz="1800">
                <a:solidFill>
                  <a:srgbClr val="4A5560"/>
                </a:solidFill>
                <a:latin typeface="Atkinson Hyperlegible Next"/>
              </a:rPr>
              <a:t>as far as it goes.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9CD77685-F4BA-AABD-C987-1D713BF8DD2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60020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Trade Words, Scope Words &amp; The Formal Record</a:t>
            </a:r>
          </a:p>
        </p:txBody>
      </p:sp>
    </p:spTree>
    <p:extLst>
      <p:ext uri="{BB962C8B-B14F-4D97-AF65-F5344CB8AC3E}">
        <p14:creationId xmlns:p14="http://schemas.microsoft.com/office/powerpoint/2010/main" val="565611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Our DARP record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1905000"/>
            <a:ext cx="16002000" cy="6553200"/>
          </a:xfrm>
          <a:prstGeom prst="roundRect">
            <a:avLst>
              <a:gd name="adj" fmla="val 1500"/>
            </a:avLst>
          </a:prstGeom>
          <a:solidFill>
            <a:srgbClr val="FEFDFA">
              <a:alpha val="90000"/>
            </a:srgbClr>
          </a:solidFill>
          <a:ln w="9525">
            <a:solidFill>
              <a:srgbClr val="141617">
                <a:alpha val="15000"/>
              </a:srgbClr>
            </a:solidFill>
          </a:ln>
          <a:effectLst>
            <a:outerShdw blurRad="127000" dist="25400" dir="5400000" rotWithShape="0">
              <a:srgbClr val="141617">
                <a:alpha val="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0" name="Rec Letter 0"/>
          <p:cNvSpPr/>
          <p:nvPr/>
        </p:nvSpPr>
        <p:spPr>
          <a:xfrm>
            <a:off x="1143000" y="3479800"/>
            <a:ext cx="762000" cy="124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4600"/>
              </a:lnSpc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D</a:t>
            </a:r>
          </a:p>
        </p:txBody>
      </p:sp>
      <p:sp>
        <p:nvSpPr>
          <p:cNvPr id="971" name="Rec Line 0-0"/>
          <p:cNvSpPr/>
          <p:nvPr/>
        </p:nvSpPr>
        <p:spPr>
          <a:xfrm>
            <a:off x="2768600" y="3810000"/>
            <a:ext cx="137668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Clear Box</a:t>
            </a:r>
          </a:p>
        </p:txBody>
      </p:sp>
      <p:sp>
        <p:nvSpPr>
          <p:cNvPr id="972" name="Rec Rul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4724400"/>
            <a:ext cx="16002000" cy="12700"/>
          </a:xfrm>
          <a:prstGeom prst="rect">
            <a:avLst/>
          </a:prstGeom>
          <a:solidFill>
            <a:srgbClr val="141617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3" name="Rec Letter 1"/>
          <p:cNvSpPr/>
          <p:nvPr/>
        </p:nvSpPr>
        <p:spPr>
          <a:xfrm>
            <a:off x="1143000" y="4724400"/>
            <a:ext cx="762000" cy="124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4600"/>
              </a:lnSpc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A</a:t>
            </a:r>
          </a:p>
        </p:txBody>
      </p:sp>
      <p:sp>
        <p:nvSpPr>
          <p:cNvPr id="974" name="Rec Line 1-0"/>
          <p:cNvSpPr/>
          <p:nvPr/>
        </p:nvSpPr>
        <p:spPr>
          <a:xfrm>
            <a:off x="2768600" y="4762500"/>
            <a:ext cx="137668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Chris Macek</a:t>
            </a:r>
            <a:r>
              <a:rPr lang="en-US" sz="2000">
                <a:solidFill>
                  <a:srgbClr val="6B6558"/>
                </a:solidFill>
                <a:latin typeface="IBM Plex Mono" pitchFamily="34" charset="0"/>
                <a:cs typeface="IBM Plex Mono" pitchFamily="34" charset="-120"/>
              </a:rPr>
              <a:t> {equal}</a:t>
            </a:r>
            <a:r>
              <a:rPr lang="en-US" sz="24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   ·  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Victoria Brame</a:t>
            </a:r>
            <a:r>
              <a:rPr lang="en-US" sz="2000">
                <a:solidFill>
                  <a:srgbClr val="6B6558"/>
                </a:solidFill>
                <a:latin typeface="IBM Plex Mono" pitchFamily="34" charset="0"/>
                <a:cs typeface="IBM Plex Mono" pitchFamily="34" charset="-120"/>
              </a:rPr>
              <a:t> {equal}</a:t>
            </a:r>
          </a:p>
        </p:txBody>
      </p:sp>
      <p:sp>
        <p:nvSpPr>
          <p:cNvPr id="975" name="Rec Line 1-1"/>
          <p:cNvSpPr/>
          <p:nvPr/>
        </p:nvSpPr>
        <p:spPr>
          <a:xfrm>
            <a:off x="2768600" y="5346700"/>
            <a:ext cx="137668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Claude Fable 5 (ai)</a:t>
            </a:r>
            <a:r>
              <a:rPr lang="en-US" sz="2000">
                <a:solidFill>
                  <a:srgbClr val="6B6558"/>
                </a:solidFill>
                <a:latin typeface="IBM Plex Mono" pitchFamily="34" charset="0"/>
                <a:cs typeface="IBM Plex Mono" pitchFamily="34" charset="-120"/>
              </a:rPr>
              <a:t> {supporting}</a:t>
            </a:r>
            <a:r>
              <a:rPr lang="en-US" sz="24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   ·  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Claude Opus 5 (ai)</a:t>
            </a:r>
            <a:r>
              <a:rPr lang="en-US" sz="2000">
                <a:solidFill>
                  <a:srgbClr val="6B6558"/>
                </a:solidFill>
                <a:latin typeface="IBM Plex Mono" pitchFamily="34" charset="0"/>
                <a:cs typeface="IBM Plex Mono" pitchFamily="34" charset="-120"/>
              </a:rPr>
              <a:t> {assisted}</a:t>
            </a:r>
          </a:p>
        </p:txBody>
      </p:sp>
      <p:sp>
        <p:nvSpPr>
          <p:cNvPr id="976" name="Rec Ru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5969000"/>
            <a:ext cx="16002000" cy="12700"/>
          </a:xfrm>
          <a:prstGeom prst="rect">
            <a:avLst/>
          </a:prstGeom>
          <a:solidFill>
            <a:srgbClr val="141617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7" name="Rec Letter 2"/>
          <p:cNvSpPr/>
          <p:nvPr/>
        </p:nvSpPr>
        <p:spPr>
          <a:xfrm>
            <a:off x="1143000" y="5969000"/>
            <a:ext cx="762000" cy="124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4600"/>
              </a:lnSpc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R</a:t>
            </a:r>
          </a:p>
        </p:txBody>
      </p:sp>
      <p:sp>
        <p:nvSpPr>
          <p:cNvPr id="978" name="Rec Line 2-0"/>
          <p:cNvSpPr/>
          <p:nvPr/>
        </p:nvSpPr>
        <p:spPr>
          <a:xfrm>
            <a:off x="2768600" y="6299200"/>
            <a:ext cx="137668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Chris Macek</a:t>
            </a:r>
            <a:r>
              <a:rPr lang="en-US" sz="2400">
                <a:solidFill>
                  <a:srgbClr val="7E7768"/>
                </a:solidFill>
                <a:latin typeface="IBM Plex Mono" pitchFamily="34" charset="0"/>
                <a:cs typeface="IBM Plex Mono" pitchFamily="34" charset="-120"/>
              </a:rPr>
              <a:t>   ·   </a:t>
            </a: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Victoria Brame</a:t>
            </a:r>
          </a:p>
        </p:txBody>
      </p:sp>
      <p:sp>
        <p:nvSpPr>
          <p:cNvPr id="979" name="Rec Ru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7213600"/>
            <a:ext cx="16002000" cy="12700"/>
          </a:xfrm>
          <a:prstGeom prst="rect">
            <a:avLst/>
          </a:prstGeom>
          <a:solidFill>
            <a:srgbClr val="141617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0" name="Rec Letter 3"/>
          <p:cNvSpPr/>
          <p:nvPr/>
        </p:nvSpPr>
        <p:spPr>
          <a:xfrm>
            <a:off x="1143000" y="7213600"/>
            <a:ext cx="762000" cy="124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ts val="4600"/>
              </a:lnSpc>
              <a:buNone/>
            </a:pPr>
            <a:r>
              <a:rPr lang="en-US" sz="4000" b="1">
                <a:solidFill>
                  <a:srgbClr val="2C6A90"/>
                </a:solidFill>
                <a:latin typeface="IBM Plex Mono" pitchFamily="34" charset="0"/>
                <a:cs typeface="IBM Plex Mono" pitchFamily="34" charset="-120"/>
              </a:rPr>
              <a:t>P</a:t>
            </a:r>
          </a:p>
        </p:txBody>
      </p:sp>
      <p:sp>
        <p:nvSpPr>
          <p:cNvPr id="981" name="Rec Line 3-0"/>
          <p:cNvSpPr/>
          <p:nvPr/>
        </p:nvSpPr>
        <p:spPr>
          <a:xfrm>
            <a:off x="2768600" y="7543800"/>
            <a:ext cx="137668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200"/>
              </a:lnSpc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Victoria Brame</a:t>
            </a:r>
          </a:p>
        </p:txBody>
      </p:sp>
      <p:sp>
        <p:nvSpPr>
          <p:cNvPr id="990" name="Record Work Title"/>
          <p:cNvSpPr/>
          <p:nvPr/>
        </p:nvSpPr>
        <p:spPr>
          <a:xfrm>
            <a:off x="1752600" y="2286000"/>
            <a:ext cx="147828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3000"/>
              </a:lnSpc>
              <a:buNone/>
            </a:pPr>
            <a:r>
              <a:rPr lang="en-US" sz="22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Beyond the Disclosure Statement: Attributing Human-AI Contribution in Shared Work</a:t>
            </a:r>
          </a:p>
        </p:txBody>
      </p:sp>
      <p:sp>
        <p:nvSpPr>
          <p:cNvPr id="991" name="Record Titl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2600" y="3276600"/>
            <a:ext cx="14782800" cy="12700"/>
          </a:xfrm>
          <a:prstGeom prst="rect">
            <a:avLst/>
          </a:prstGeom>
          <a:solidFill>
            <a:srgbClr val="141617">
              <a:alpha val="2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0" name="Rec Hyphen 0"/>
          <p:cNvSpPr/>
          <p:nvPr/>
        </p:nvSpPr>
        <p:spPr>
          <a:xfrm>
            <a:off x="2006600" y="3810000"/>
            <a:ext cx="6604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-</a:t>
            </a:r>
          </a:p>
        </p:txBody>
      </p:sp>
      <p:sp>
        <p:nvSpPr>
          <p:cNvPr id="1011" name="Rec Hyphen 1"/>
          <p:cNvSpPr/>
          <p:nvPr/>
        </p:nvSpPr>
        <p:spPr>
          <a:xfrm>
            <a:off x="2006600" y="5054600"/>
            <a:ext cx="6604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-</a:t>
            </a:r>
          </a:p>
        </p:txBody>
      </p:sp>
      <p:sp>
        <p:nvSpPr>
          <p:cNvPr id="1012" name="Rec Hyphen 2"/>
          <p:cNvSpPr/>
          <p:nvPr/>
        </p:nvSpPr>
        <p:spPr>
          <a:xfrm>
            <a:off x="2006600" y="6299200"/>
            <a:ext cx="6604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-</a:t>
            </a:r>
          </a:p>
        </p:txBody>
      </p:sp>
      <p:sp>
        <p:nvSpPr>
          <p:cNvPr id="1013" name="Rec Hyphen 3"/>
          <p:cNvSpPr/>
          <p:nvPr/>
        </p:nvSpPr>
        <p:spPr>
          <a:xfrm>
            <a:off x="2006600" y="7543800"/>
            <a:ext cx="6604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4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896840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ky Shee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495300"/>
            <a:ext cx="17297400" cy="9296400"/>
          </a:xfrm>
          <a:prstGeom prst="rect">
            <a:avLst/>
          </a:prstGeom>
          <a:gradFill rotWithShape="1">
            <a:gsLst>
              <a:gs pos="0">
                <a:srgbClr val="F0F4F7"/>
              </a:gs>
              <a:gs pos="34000">
                <a:srgbClr val="FEFDFA"/>
              </a:gs>
              <a:gs pos="100000">
                <a:srgbClr val="F7F4ED"/>
              </a:gs>
            </a:gsLst>
            <a:lin ang="5400000" scaled="0"/>
          </a:gradFill>
          <a:ln>
            <a:noFill/>
          </a:ln>
          <a:effectLst>
            <a:outerShdw blurRad="203200" dist="38100" dir="5400000" rotWithShape="0">
              <a:srgbClr val="141617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143000" y="952500"/>
            <a:ext cx="17602200" cy="9334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5400" tIns="25400" rIns="25400" bIns="254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-54" normalizeH="0" baseline="0" noProof="0">
                <a:ln>
                  <a:noFill/>
                </a:ln>
                <a:solidFill>
                  <a:srgbClr val="141617"/>
                </a:solidFill>
                <a:effectLst/>
                <a:uLnTx/>
                <a:uFillTx/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References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43000" y="2552700"/>
            <a:ext cx="762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[1]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095500" y="2476500"/>
            <a:ext cx="14668500" cy="787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lnSpc>
                <a:spcPct val="130909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Grey, A. (n.d.). AI declaration statement. In </a:t>
            </a:r>
            <a:r>
              <a:rPr lang="en-US" sz="1800" i="1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Pressbooks</a:t>
            </a: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template. Kwantlen Polytechnic University. Retrieved August 7, 2026, from https://kpu.pressbooks.pub/booktemplate/front-matter/ai-declaration-statement/</a:t>
            </a:r>
          </a:p>
        </p:txBody>
      </p:sp>
      <p:sp>
        <p:nvSpPr>
          <p:cNvPr id="5" name="Text 3"/>
          <p:cNvSpPr/>
          <p:nvPr/>
        </p:nvSpPr>
        <p:spPr>
          <a:xfrm>
            <a:off x="1143000" y="4051300"/>
            <a:ext cx="762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[2]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095500" y="3975100"/>
            <a:ext cx="14668500" cy="787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lnSpc>
                <a:spcPct val="130909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Levine, A. (2026a, June 21). </a:t>
            </a:r>
            <a:r>
              <a:rPr lang="en-US" sz="1800" i="1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"deep dive" (!) into statements of GenAI transparency for Open Education Awards</a:t>
            </a: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CogDogBlog. https://cogdogblog.com/2026/06/deep-dive-igenai-transparency-for-oe-awards/</a:t>
            </a:r>
          </a:p>
        </p:txBody>
      </p:sp>
      <p:sp>
        <p:nvSpPr>
          <p:cNvPr id="7" name="Text 5"/>
          <p:cNvSpPr/>
          <p:nvPr/>
        </p:nvSpPr>
        <p:spPr>
          <a:xfrm>
            <a:off x="1143000" y="5549900"/>
            <a:ext cx="762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[3]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095500" y="5473700"/>
            <a:ext cx="14668500" cy="787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lnSpc>
                <a:spcPct val="130909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Levine, A. (2026b, June 13). </a:t>
            </a:r>
            <a:r>
              <a:rPr lang="en-US" sz="1800" i="1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Transparency of generative AI use in OEAward nominations</a:t>
            </a: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OEGlobal. https://www.oeglobal.org/2026/06/13/transparency-genai-use-oeawards/</a:t>
            </a:r>
          </a:p>
        </p:txBody>
      </p:sp>
      <p:sp>
        <p:nvSpPr>
          <p:cNvPr id="9" name="Text 7"/>
          <p:cNvSpPr/>
          <p:nvPr/>
        </p:nvSpPr>
        <p:spPr>
          <a:xfrm>
            <a:off x="1143000" y="7048500"/>
            <a:ext cx="762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6A9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[4]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095500" y="6972300"/>
            <a:ext cx="14668500" cy="787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lnSpc>
                <a:spcPct val="130909"/>
              </a:lnSpc>
              <a:buNone/>
            </a:pP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OER Commons. (2026, July 24). </a:t>
            </a:r>
            <a:r>
              <a:rPr lang="en-US" sz="1800" i="1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OER Commons guidance on AI use for OER creation</a:t>
            </a:r>
            <a:r>
              <a:rPr lang="en-US" sz="1800">
                <a:solidFill>
                  <a:srgbClr val="4A5560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https://help.oercommons.org/support/solutions/articles/42000118367-oer-commons-guidance-on-ai-use-for-oer-creation</a:t>
            </a:r>
          </a:p>
        </p:txBody>
      </p:sp>
      <p:pic>
        <p:nvPicPr>
          <p:cNvPr id="11" name="Image 0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9621" y="9067800"/>
            <a:ext cx="1485379" cy="457200"/>
          </a:xfrm>
          <a:prstGeom prst="rect">
            <a:avLst/>
          </a:prstGeom>
        </p:spPr>
      </p:pic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77265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00" y="950595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06950" y="495300"/>
            <a:ext cx="285750" cy="190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773650" y="495300"/>
            <a:ext cx="19050" cy="285750"/>
          </a:xfrm>
          <a:prstGeom prst="rect">
            <a:avLst/>
          </a:prstGeom>
          <a:solidFill>
            <a:srgbClr val="2C6A90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7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43000" y="2489200"/>
            <a:ext cx="160020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>
              <a:lnSpc>
                <a:spcPts val="7600"/>
              </a:lnSpc>
              <a:buNone/>
            </a:pPr>
            <a:r>
              <a:rPr lang="en-US" sz="6600" b="1">
                <a:solidFill>
                  <a:srgbClr val="141617"/>
                </a:solidFill>
                <a:latin typeface="Atkinson Hyperlegible Next"/>
              </a:rPr>
              <a:t>Keep exploring… and try to break it. </a:t>
            </a:r>
            <a:r>
              <a:rPr lang="en-US" sz="6600" b="1">
                <a:solidFill>
                  <a:srgbClr val="141617"/>
                </a:solidFill>
                <a:latin typeface="Atkinson Hyperlegible Next"/>
                <a:sym typeface="Wingdings" pitchFamily="2" charset="2"/>
              </a:rPr>
              <a:t></a:t>
            </a:r>
            <a:endParaRPr lang="en-US" sz="6600" b="1">
              <a:solidFill>
                <a:srgbClr val="141617"/>
              </a:solidFill>
              <a:latin typeface="Atkinson Hyperlegible Next"/>
            </a:endParaRPr>
          </a:p>
        </p:txBody>
      </p:sp>
      <p:pic>
        <p:nvPicPr>
          <p:cNvPr id="9" name="Copied Picture 9" descr="Clear Box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52500"/>
            <a:ext cx="2971800" cy="914400"/>
          </a:xfrm>
          <a:prstGeom prst="rect">
            <a:avLst/>
          </a:prstGeom>
        </p:spPr>
      </p:pic>
      <p:sp>
        <p:nvSpPr>
          <p:cNvPr id="980" name="Take Eyebrow"/>
          <p:cNvSpPr/>
          <p:nvPr/>
        </p:nvSpPr>
        <p:spPr>
          <a:xfrm>
            <a:off x="1143000" y="4572000"/>
            <a:ext cx="16002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SESSION RESOURCES</a:t>
            </a:r>
          </a:p>
        </p:txBody>
      </p:sp>
      <p:sp>
        <p:nvSpPr>
          <p:cNvPr id="981" name="Take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4953000"/>
            <a:ext cx="16002000" cy="12700"/>
          </a:xfrm>
          <a:prstGeom prst="rect">
            <a:avLst/>
          </a:prstGeom>
          <a:solidFill>
            <a:srgbClr val="141617">
              <a:alpha val="2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2" name="Session Page"/>
          <p:cNvSpPr/>
          <p:nvPr/>
        </p:nvSpPr>
        <p:spPr>
          <a:xfrm>
            <a:off x="1143000" y="5156200"/>
            <a:ext cx="160020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4000"/>
              </a:lnSpc>
              <a:buNone/>
            </a:pPr>
            <a:r>
              <a:rPr lang="en-US" sz="32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clrbx.org/ai-oer-institute-2026</a:t>
            </a:r>
          </a:p>
        </p:txBody>
      </p:sp>
      <p:sp>
        <p:nvSpPr>
          <p:cNvPr id="984" name="Feedback Eyebrow"/>
          <p:cNvSpPr/>
          <p:nvPr/>
        </p:nvSpPr>
        <p:spPr>
          <a:xfrm>
            <a:off x="1143000" y="6070600"/>
            <a:ext cx="762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TELL US WHERE IT BREAKS</a:t>
            </a:r>
          </a:p>
        </p:txBody>
      </p:sp>
      <p:sp>
        <p:nvSpPr>
          <p:cNvPr id="985" name="Feedback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6451600"/>
            <a:ext cx="7620000" cy="127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6" name="Feedback Links"/>
          <p:cNvSpPr/>
          <p:nvPr/>
        </p:nvSpPr>
        <p:spPr>
          <a:xfrm>
            <a:off x="1143000" y="6654800"/>
            <a:ext cx="7620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clrbx.org/darp/comment/</a:t>
            </a:r>
          </a:p>
          <a:p>
            <a:pPr algn="l">
              <a:lnSpc>
                <a:spcPts val="2800"/>
              </a:lnSpc>
              <a:buNone/>
            </a:pPr>
            <a:r>
              <a:rPr lang="en-US" sz="2000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clrbx.org/darp/propose/</a:t>
            </a:r>
          </a:p>
        </p:txBody>
      </p:sp>
      <p:sp>
        <p:nvSpPr>
          <p:cNvPr id="987" name="Events Eyebrow"/>
          <p:cNvSpPr/>
          <p:nvPr/>
        </p:nvSpPr>
        <p:spPr>
          <a:xfrm>
            <a:off x="9525000" y="6070600"/>
            <a:ext cx="762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FIND US IN OCTOBER</a:t>
            </a:r>
          </a:p>
        </p:txBody>
      </p:sp>
      <p:sp>
        <p:nvSpPr>
          <p:cNvPr id="988" name="Events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00" y="6451600"/>
            <a:ext cx="7620000" cy="127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9" name="Events List"/>
          <p:cNvSpPr/>
          <p:nvPr/>
        </p:nvSpPr>
        <p:spPr>
          <a:xfrm>
            <a:off x="9525000" y="6654800"/>
            <a:ext cx="8305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141617"/>
                </a:solidFill>
                <a:latin typeface="Atkinson Hyperlegible Next"/>
              </a:rPr>
              <a:t>OEGlobal 2026 Round Table · Thursday, October 8</a:t>
            </a:r>
          </a:p>
          <a:p>
            <a:pPr algn="l">
              <a:lnSpc>
                <a:spcPts val="2400"/>
              </a:lnSpc>
              <a:buNone/>
            </a:pPr>
            <a:r>
              <a:rPr lang="en-US" sz="1700" dirty="0">
                <a:solidFill>
                  <a:srgbClr val="5C564B"/>
                </a:solidFill>
                <a:latin typeface="Atkinson Hyperlegible Next"/>
              </a:rPr>
              <a:t>“Who Gets Credit When AI Shares the Work? A Provenance Conversation”</a:t>
            </a:r>
          </a:p>
          <a:p>
            <a:pPr algn="l">
              <a:lnSpc>
                <a:spcPts val="28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141617"/>
                </a:solidFill>
                <a:latin typeface="Atkinson Hyperlegible Next"/>
              </a:rPr>
              <a:t>OpenEd26 Lightning Talk · October 27-29</a:t>
            </a:r>
          </a:p>
          <a:p>
            <a:pPr>
              <a:lnSpc>
                <a:spcPts val="2400"/>
              </a:lnSpc>
            </a:pPr>
            <a:r>
              <a:rPr lang="en-US" sz="1700" dirty="0">
                <a:solidFill>
                  <a:srgbClr val="5C564B"/>
                </a:solidFill>
                <a:latin typeface="Atkinson Hyperlegible Next"/>
              </a:rPr>
              <a:t>“Sowing Discord for </a:t>
            </a:r>
            <a:r>
              <a:rPr lang="en-US" sz="1700">
                <a:solidFill>
                  <a:srgbClr val="5C564B"/>
                </a:solidFill>
                <a:latin typeface="Atkinson Hyperlegible Next"/>
              </a:rPr>
              <a:t>Iterative Discovery: AI Roundtables Built on Friction”</a:t>
            </a:r>
            <a:endParaRPr lang="en-US" sz="1700" dirty="0">
              <a:solidFill>
                <a:srgbClr val="5C564B"/>
              </a:solidFill>
              <a:latin typeface="Atkinson Hyperlegible Next"/>
            </a:endParaRPr>
          </a:p>
        </p:txBody>
      </p:sp>
      <p:sp>
        <p:nvSpPr>
          <p:cNvPr id="990" name="Contac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8204200"/>
            <a:ext cx="7620000" cy="12700"/>
          </a:xfrm>
          <a:prstGeom prst="rect">
            <a:avLst/>
          </a:prstGeom>
          <a:solidFill>
            <a:srgbClr val="141617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2" name="Connect Eyebrow"/>
          <p:cNvSpPr/>
          <p:nvPr/>
        </p:nvSpPr>
        <p:spPr>
          <a:xfrm>
            <a:off x="1143000" y="7823200"/>
            <a:ext cx="762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2000"/>
              </a:lnSpc>
              <a:buNone/>
            </a:pPr>
            <a:r>
              <a:rPr lang="en-US" sz="1500" spc="600">
                <a:solidFill>
                  <a:srgbClr val="2C6A90"/>
                </a:solidFill>
                <a:latin typeface="Atkinson Hyperlegible Next"/>
              </a:rPr>
              <a:t>CONNECT</a:t>
            </a:r>
          </a:p>
        </p:txBody>
      </p:sp>
      <p:sp>
        <p:nvSpPr>
          <p:cNvPr id="991" name="Contact"/>
          <p:cNvSpPr/>
          <p:nvPr/>
        </p:nvSpPr>
        <p:spPr>
          <a:xfrm>
            <a:off x="1051560" y="8534400"/>
            <a:ext cx="7620000" cy="736600"/>
          </a:xfrm>
          <a:prstGeom prst="rect">
            <a:avLst/>
          </a:prstGeom>
          <a:noFill/>
          <a:ln/>
        </p:spPr>
        <p:txBody>
          <a:bodyPr wrap="square" tIns="0" rIns="0" bIns="0">
            <a:noAutofit/>
          </a:bodyPr>
          <a:lstStyle/>
          <a:p>
            <a:pPr algn="l">
              <a:lnSpc>
                <a:spcPts val="2600"/>
              </a:lnSpc>
              <a:buNone/>
            </a:pPr>
            <a:r>
              <a:rPr lang="en-US" sz="3200" b="1">
                <a:solidFill>
                  <a:srgbClr val="141617"/>
                </a:solidFill>
                <a:latin typeface="IBM Plex Mono" pitchFamily="34" charset="0"/>
                <a:cs typeface="IBM Plex Mono" pitchFamily="34" charset="-120"/>
              </a:rPr>
              <a:t>hello@clrbx.org</a:t>
            </a:r>
          </a:p>
        </p:txBody>
      </p:sp>
      <p:sp>
        <p:nvSpPr>
          <p:cNvPr id="2" name="CC Attribution">
            <a:extLst>
              <a:ext uri="{FF2B5EF4-FFF2-40B4-BE49-F238E27FC236}">
                <a16:creationId xmlns:a16="http://schemas.microsoft.com/office/drawing/2014/main" id="{AD3DE8D2-6322-6C7B-666D-6875A896ED3B}"/>
              </a:ext>
            </a:extLst>
          </p:cNvPr>
          <p:cNvSpPr txBox="1"/>
          <p:nvPr/>
        </p:nvSpPr>
        <p:spPr>
          <a:xfrm>
            <a:off x="3706923" y="9359162"/>
            <a:ext cx="12065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 algn="r">
              <a:buNone/>
            </a:pPr>
            <a:r>
              <a:rPr lang="en-US" sz="1500" i="1" u="sng">
                <a:solidFill>
                  <a:srgbClr val="2C6A90"/>
                </a:solidFill>
                <a:latin typeface="Atkinson Hyperlegible Next" pitchFamily="34" charset="0"/>
                <a:hlinkClick r:id="rId3"/>
              </a:rPr>
              <a:t>Beyond the Disclosure Statement: Attributing Human-AI Contribution in Shared Work</a:t>
            </a:r>
            <a:r>
              <a:rPr lang="en-US" sz="1500" i="1">
                <a:solidFill>
                  <a:srgbClr val="4A5560"/>
                </a:solidFill>
                <a:latin typeface="Atkinson Hyperlegible Next" pitchFamily="34" charset="0"/>
              </a:rPr>
              <a:t> </a:t>
            </a:r>
            <a:r>
              <a:rPr lang="en-US" sz="1500">
                <a:solidFill>
                  <a:srgbClr val="4A5560"/>
                </a:solidFill>
                <a:latin typeface="Atkinson Hyperlegible Next" pitchFamily="34" charset="0"/>
              </a:rPr>
              <a:t>© 2026 by Clear Box </a:t>
            </a:r>
            <a:r>
              <a:rPr lang="en-US" sz="1500" dirty="0">
                <a:solidFill>
                  <a:srgbClr val="4A5560"/>
                </a:solidFill>
                <a:latin typeface="Atkinson Hyperlegible Next" pitchFamily="34" charset="0"/>
              </a:rPr>
              <a:t>is licensed under </a:t>
            </a:r>
            <a:r>
              <a:rPr lang="en-US" sz="1500" u="sng" dirty="0">
                <a:solidFill>
                  <a:srgbClr val="2C6A90"/>
                </a:solidFill>
                <a:latin typeface="Atkinson Hyperlegible Next" pitchFamily="34" charset="0"/>
                <a:hlinkClick r:id="rId4"/>
              </a:rPr>
              <a:t>CC BY 4.0</a:t>
            </a:r>
            <a:endParaRPr lang="en-US" sz="1500" dirty="0"/>
          </a:p>
        </p:txBody>
      </p:sp>
      <p:pic>
        <p:nvPicPr>
          <p:cNvPr id="4" name="Picture 3" descr="CC BY icon">
            <a:extLst>
              <a:ext uri="{FF2B5EF4-FFF2-40B4-BE49-F238E27FC236}">
                <a16:creationId xmlns:a16="http://schemas.microsoft.com/office/drawing/2014/main" id="{6E2C4060-14D7-C6D3-431E-A05ED965C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340" y="9277350"/>
            <a:ext cx="1614714" cy="56515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61968E1-7F07-DF85-F43B-288DA5FAF0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300" y="-1989137"/>
            <a:ext cx="15773400" cy="1989137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Closing</a:t>
            </a:r>
          </a:p>
        </p:txBody>
      </p:sp>
    </p:spTree>
    <p:extLst>
      <p:ext uri="{BB962C8B-B14F-4D97-AF65-F5344CB8AC3E}">
        <p14:creationId xmlns:p14="http://schemas.microsoft.com/office/powerpoint/2010/main" val="2994972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86023241613]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tkinson Hyperlegible Nex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 Next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196D0EB-3327-7942-B1C7-CC4E8EC6741F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aca49f72-cd28-4e6c-8d85-e886f068484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3738</TotalTime>
  <Words>1911</Words>
  <Application>Microsoft Macintosh PowerPoint</Application>
  <PresentationFormat>Custom</PresentationFormat>
  <Paragraphs>362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Atkinson Hyperlegible Next</vt:lpstr>
      <vt:lpstr>Atkinson Hyperlegible Next Ligh</vt:lpstr>
      <vt:lpstr>Atkinson Hyperlegible Next Medi</vt:lpstr>
      <vt:lpstr>Atkinson Hyperlegible Next SmBd</vt:lpstr>
      <vt:lpstr>IBM Plex Mono</vt:lpstr>
      <vt:lpstr>IBM Plex Mono Medium</vt:lpstr>
      <vt:lpstr>IBM Plex Mono SemiBold</vt:lpstr>
      <vt:lpstr>Office Theme [1786023241613]</vt:lpstr>
      <vt:lpstr>Beyond the Disclosure Statement: Attributing Human-AI Contribution in Shared Work</vt:lpstr>
      <vt:lpstr>About Us</vt:lpstr>
      <vt:lpstr>Lessons Learned</vt:lpstr>
      <vt:lpstr>DARP Basics</vt:lpstr>
      <vt:lpstr>Why DARP?</vt:lpstr>
      <vt:lpstr>THE CLEAR BOX PLAYERS PRESENT 4 LAYERS IN 60 SECONDS</vt:lpstr>
      <vt:lpstr>The Layers, applied to our monostich</vt:lpstr>
      <vt:lpstr>Let’s make a group haiku. 3-5-3.</vt:lpstr>
      <vt:lpstr>Let’s make a group haiku. 3-5-3.</vt:lpstr>
      <vt:lpstr>Let’s make a group haiku. 3-5-3.</vt:lpstr>
      <vt:lpstr>The Layers, applied to our 3-5-3 haiku</vt:lpstr>
      <vt:lpstr>Remixing, Attribution &amp; AI: Still an Honest Fiction</vt:lpstr>
      <vt:lpstr>Now a 5-7-5 haiku, with AI.</vt:lpstr>
      <vt:lpstr>Now a 5-7-5 haiku, with AI.</vt:lpstr>
      <vt:lpstr>Now a 5-7-5 haiku, with AI.</vt:lpstr>
      <vt:lpstr>The Acts: Naming contribution more precisely</vt:lpstr>
      <vt:lpstr>AI Disclosure Statements</vt:lpstr>
      <vt:lpstr>“I didn’t use AI.”</vt:lpstr>
      <vt:lpstr>Stop “Disclosing.” Start Crediting.</vt:lpstr>
      <vt:lpstr>A Full Record: The Wetland Field Guide</vt:lpstr>
      <vt:lpstr>Trade Words, Scope Words &amp; The Formal Record</vt:lpstr>
      <vt:lpstr>Our DARP record</vt:lpstr>
      <vt:lpstr>References</vt:lpstr>
      <vt:lpstr>Closing</vt:lpstr>
    </vt:vector>
  </TitlesOfParts>
  <Manager/>
  <Company>Clear Box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Disclosure Statement: Attributing Human-AI Contribution in Shared Work</dc:title>
  <dc:subject>An attribution framework for human-AI collaboration</dc:subject>
  <dc:creator>Clear Box</dc:creator>
  <cp:keywords/>
  <dc:description/>
  <cp:lastModifiedBy>Victoria</cp:lastModifiedBy>
  <cp:revision>18</cp:revision>
  <dcterms:created xsi:type="dcterms:W3CDTF">2026-08-06T01:54:46Z</dcterms:created>
  <dcterms:modified xsi:type="dcterms:W3CDTF">2026-09-24T05:23:27Z</dcterms:modified>
  <cp:category/>
</cp:coreProperties>
</file>